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embeddings/oleObject1.docx" ContentType="application/vnd.openxmlformats-officedocument.wordprocessingml.document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presProps.xml" ContentType="application/vnd.openxmlformats-officedocument.presentationml.presProps+xml"/>
  <Override PartName="/ppt/media/image1.wmf" ContentType="image/x-wmf"/>
  <Override PartName="/ppt/media/image2.png" ContentType="image/png"/>
  <Override PartName="/ppt/media/image3.png" ContentType="image/png"/>
  <Override PartName="/ppt/media/image4.wmf" ContentType="image/x-wmf"/>
  <Override PartName="/ppt/media/image5.wmf" ContentType="image/x-wmf"/>
  <Override PartName="/ppt/media/image6.png" ContentType="image/png"/>
  <Override PartName="/ppt/media/image7.png" ContentType="image/png"/>
  <Override PartName="/ppt/media/image8.png" ContentType="image/png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5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6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cd2e9">
                <a:alpha val="72156"/>
              </a:srgbClr>
            </a:gs>
            <a:gs pos="100000">
              <a:srgbClr val="ffffff"/>
            </a:gs>
          </a:gsLst>
          <a:lin ang="27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cd2e9">
                <a:alpha val="72156"/>
              </a:srgbClr>
            </a:gs>
            <a:gs pos="100000">
              <a:srgbClr val="ffffff"/>
            </a:gs>
          </a:gsLst>
          <a:lin ang="27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Второй уровень структуры</a:t>
            </a:r>
            <a:endParaRPr b="0" lang="ru-RU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Третий уровень структуры</a:t>
            </a:r>
            <a:endParaRPr b="0" lang="ru-RU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Четвёртый уровень структуры</a:t>
            </a:r>
            <a:endParaRPr b="0" lang="ru-RU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Пятый уровень структуры</a:t>
            </a:r>
            <a:endParaRPr b="0" lang="ru-RU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Шестой уровень структуры</a:t>
            </a:r>
            <a:endParaRPr b="0" lang="ru-RU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Седьмой уровень структуры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Второй уровень структуры</a:t>
            </a:r>
            <a:endParaRPr b="0" lang="ru-RU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Третий уровень структуры</a:t>
            </a:r>
            <a:endParaRPr b="0" lang="ru-RU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Четвёртый уровень структуры</a:t>
            </a:r>
            <a:endParaRPr b="0" lang="ru-RU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Пятый уровень структуры</a:t>
            </a:r>
            <a:endParaRPr b="0" lang="ru-RU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Шестой уровень структуры</a:t>
            </a:r>
            <a:endParaRPr b="0" lang="ru-RU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Седьмой уровень структуры</a:t>
            </a:r>
            <a:endParaRPr b="0" lang="ru-RU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cd2e9">
                <a:alpha val="72156"/>
              </a:srgbClr>
            </a:gs>
            <a:gs pos="100000">
              <a:srgbClr val="ffffff"/>
            </a:gs>
          </a:gsLst>
          <a:lin ang="27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cd2e9">
                <a:alpha val="72156"/>
              </a:srgbClr>
            </a:gs>
            <a:gs pos="100000">
              <a:srgbClr val="ffffff"/>
            </a:gs>
          </a:gsLst>
          <a:lin ang="27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package" Target="../embeddings/oleObject1.docx"/><Relationship Id="rId2" Type="http://schemas.openxmlformats.org/officeDocument/2006/relationships/image" Target="../media/image4.wmf"/><Relationship Id="rId3" Type="http://schemas.openxmlformats.org/officeDocument/2006/relationships/slideLayout" Target="../slideLayouts/slideLayout16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slideLayout" Target="../slideLayouts/slideLayout3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Рисунок 208" descr=""/>
          <p:cNvPicPr/>
          <p:nvPr/>
        </p:nvPicPr>
        <p:blipFill>
          <a:blip r:embed="rId1"/>
          <a:stretch/>
        </p:blipFill>
        <p:spPr>
          <a:xfrm>
            <a:off x="1490040" y="108000"/>
            <a:ext cx="6413760" cy="1178640"/>
          </a:xfrm>
          <a:prstGeom prst="rect">
            <a:avLst/>
          </a:prstGeom>
          <a:ln w="0">
            <a:noFill/>
          </a:ln>
          <a:effectLst>
            <a:outerShdw blurRad="25560" dir="2700000" dist="101823">
              <a:srgbClr val="b4c7dc"/>
            </a:outerShdw>
          </a:effectLst>
        </p:spPr>
      </p:pic>
      <p:sp>
        <p:nvSpPr>
          <p:cNvPr id="154" name="TextBox 7"/>
          <p:cNvSpPr/>
          <p:nvPr/>
        </p:nvSpPr>
        <p:spPr>
          <a:xfrm>
            <a:off x="1490040" y="5294880"/>
            <a:ext cx="7389360" cy="417960"/>
          </a:xfrm>
          <a:prstGeom prst="rect">
            <a:avLst/>
          </a:prstGeom>
          <a:noFill/>
          <a:ln w="0">
            <a:noFill/>
          </a:ln>
          <a:effectLst>
            <a:outerShdw dir="2700000" dist="203646">
              <a:srgbClr val="808080"/>
            </a:outerShdw>
          </a:effectLst>
        </p:spPr>
        <p:style>
          <a:lnRef idx="0"/>
          <a:fillRef idx="0"/>
          <a:effectRef idx="0"/>
          <a:fontRef idx="minor"/>
        </p:style>
      </p:sp>
      <p:pic>
        <p:nvPicPr>
          <p:cNvPr id="155" name="Picture 5" descr="sarat01"/>
          <p:cNvPicPr/>
          <p:nvPr/>
        </p:nvPicPr>
        <p:blipFill>
          <a:blip r:embed="rId2"/>
          <a:stretch/>
        </p:blipFill>
        <p:spPr>
          <a:xfrm>
            <a:off x="8031600" y="27360"/>
            <a:ext cx="752400" cy="1204200"/>
          </a:xfrm>
          <a:prstGeom prst="rect">
            <a:avLst/>
          </a:prstGeom>
          <a:ln w="9525">
            <a:noFill/>
          </a:ln>
          <a:effectLst>
            <a:outerShdw algn="tl" blurRad="50760" dir="2700000" dist="37674" rotWithShape="0">
              <a:srgbClr val="000000">
                <a:alpha val="40000"/>
              </a:srgbClr>
            </a:outerShdw>
          </a:effectLst>
        </p:spPr>
      </p:pic>
      <p:sp>
        <p:nvSpPr>
          <p:cNvPr id="156" name="Скругленный прямоугольник 12"/>
          <p:cNvSpPr/>
          <p:nvPr/>
        </p:nvSpPr>
        <p:spPr>
          <a:xfrm>
            <a:off x="785520" y="1516680"/>
            <a:ext cx="7763760" cy="341460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i="1" lang="ru-RU" sz="4400" spc="-1" strike="noStrike">
                <a:solidFill>
                  <a:srgbClr val="ffffff"/>
                </a:solidFill>
                <a:latin typeface="PT Astra Serif"/>
                <a:ea typeface="Calibri"/>
              </a:rPr>
              <a:t>Организация отбора обучающихся в 10 классы профильного обучения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57" name="Прямоугольник 2"/>
          <p:cNvSpPr/>
          <p:nvPr/>
        </p:nvSpPr>
        <p:spPr>
          <a:xfrm>
            <a:off x="179640" y="6021360"/>
            <a:ext cx="3710520" cy="576360"/>
          </a:xfrm>
          <a:prstGeom prst="rect">
            <a:avLst/>
          </a:prstGeom>
          <a:noFill/>
          <a:ln w="0">
            <a:noFill/>
          </a:ln>
          <a:effectLst>
            <a:glow rad="546120">
              <a:srgbClr val="6076b4">
                <a:alpha val="84000"/>
              </a:srgbClr>
            </a:glow>
            <a:outerShdw algn="ctr" blurRad="38160" dir="5400000" dist="50760" rotWithShape="0" sx="1000" sy="1000">
              <a:srgbClr val="000000">
                <a:alpha val="11000"/>
              </a:srgbClr>
            </a:outerShdw>
            <a:softEdge rad="1015920"/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ru-RU" sz="1600" spc="-1" strike="noStrike">
                <a:solidFill>
                  <a:srgbClr val="2c395e"/>
                </a:solidFill>
                <a:latin typeface="PT Astra Serif"/>
                <a:ea typeface="DejaVu Sans"/>
              </a:rPr>
              <a:t>Телефон: 8(8452) 49-92-85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n-US" sz="1600" spc="-1" strike="noStrike">
                <a:solidFill>
                  <a:srgbClr val="2c395e"/>
                </a:solidFill>
                <a:latin typeface="PT Astra Serif"/>
                <a:ea typeface="DejaVu Sans"/>
              </a:rPr>
              <a:t>e-mail: nadzor@minobr.saratov.gov.ru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158" name=""/>
          <p:cNvSpPr/>
          <p:nvPr/>
        </p:nvSpPr>
        <p:spPr>
          <a:xfrm>
            <a:off x="207720" y="4926240"/>
            <a:ext cx="8671680" cy="78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i="1" lang="ru-RU" sz="2200" spc="-1" strike="noStrike">
                <a:solidFill>
                  <a:srgbClr val="002060"/>
                </a:solidFill>
                <a:latin typeface="PT Astra Serif"/>
                <a:ea typeface="DejaVu Sans"/>
              </a:rPr>
              <a:t>Консультант отдела государственного контроля качества образования  Юсухно Светлана Александровна</a:t>
            </a:r>
            <a:endParaRPr b="0" lang="ru-RU" sz="2200" spc="-1" strike="noStrike">
              <a:latin typeface="Arial"/>
            </a:endParaRPr>
          </a:p>
        </p:txBody>
      </p:sp>
      <p:pic>
        <p:nvPicPr>
          <p:cNvPr id="159" name="Рисунок 2" descr=""/>
          <p:cNvPicPr/>
          <p:nvPr/>
        </p:nvPicPr>
        <p:blipFill>
          <a:blip r:embed="rId3"/>
          <a:stretch/>
        </p:blipFill>
        <p:spPr>
          <a:xfrm>
            <a:off x="85320" y="135000"/>
            <a:ext cx="1510200" cy="1123560"/>
          </a:xfrm>
          <a:prstGeom prst="rect">
            <a:avLst/>
          </a:prstGeom>
          <a:ln w="0">
            <a:noFill/>
          </a:ln>
          <a:effectLst>
            <a:outerShdw algn="tl" blurRad="50760" dir="2700000" dist="37674" rotWithShape="0">
              <a:srgbClr val="000000">
                <a:alpha val="40000"/>
              </a:srgbClr>
            </a:outerShdw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7"/>
          <p:cNvSpPr/>
          <p:nvPr/>
        </p:nvSpPr>
        <p:spPr>
          <a:xfrm>
            <a:off x="360000" y="3780000"/>
            <a:ext cx="8094600" cy="179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97" name="Скругленный прямоугольник 12_ 21"/>
          <p:cNvSpPr/>
          <p:nvPr/>
        </p:nvSpPr>
        <p:spPr>
          <a:xfrm>
            <a:off x="900000" y="180000"/>
            <a:ext cx="7763760" cy="89856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Универсальный  профиль обучения</a:t>
            </a:r>
            <a:endParaRPr b="0" lang="ru-RU" sz="2800" spc="-1" strike="noStrike">
              <a:latin typeface="Arial"/>
            </a:endParaRPr>
          </a:p>
        </p:txBody>
      </p:sp>
      <p:graphicFrame>
        <p:nvGraphicFramePr>
          <p:cNvPr id="198" name=""/>
          <p:cNvGraphicFramePr/>
          <p:nvPr/>
        </p:nvGraphicFramePr>
        <p:xfrm>
          <a:off x="929880" y="2864160"/>
          <a:ext cx="7905960" cy="2093760"/>
        </p:xfrm>
        <a:graphic>
          <a:graphicData uri="http://schemas.openxmlformats.org/drawingml/2006/table">
            <a:tbl>
              <a:tblPr/>
              <a:tblGrid>
                <a:gridCol w="3869280"/>
                <a:gridCol w="4037040"/>
              </a:tblGrid>
              <a:tr h="7124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600" spc="-1" strike="noStrike">
                          <a:latin typeface="PT Astra Serif"/>
                          <a:ea typeface="Microsoft YaHei"/>
                        </a:rPr>
                        <a:t>Предметы для отбора в профиль 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600" spc="-1" strike="noStrike">
                          <a:latin typeface="PT Astra Serif"/>
                        </a:rPr>
                        <a:t>Предметы для изучения на углубленном уровне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13816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История, литература, иностранный язык, биология, обществознание, география, информатика, физика, химия, математика, русский язык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Образовательная организация самостоятельно определяет не менее 2 учебных предметов, изучаемых на углубленном уровне 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199" name="Скругленный прямоугольник 12_ 22"/>
          <p:cNvSpPr/>
          <p:nvPr/>
        </p:nvSpPr>
        <p:spPr>
          <a:xfrm>
            <a:off x="1046520" y="1260000"/>
            <a:ext cx="7772040" cy="125856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ru-RU" sz="22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Ориентирован на обучающихся, чей выбор «не вписывается» в рамки установленных профилей. </a:t>
            </a:r>
            <a:endParaRPr b="0" lang="ru-RU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8"/>
          <p:cNvSpPr/>
          <p:nvPr/>
        </p:nvSpPr>
        <p:spPr>
          <a:xfrm>
            <a:off x="360000" y="3780000"/>
            <a:ext cx="8094600" cy="179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01" name="Скругленный прямоугольник 12_ 5"/>
          <p:cNvSpPr/>
          <p:nvPr/>
        </p:nvSpPr>
        <p:spPr>
          <a:xfrm>
            <a:off x="875160" y="180000"/>
            <a:ext cx="7763760" cy="125892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Выбор обучающимися    9 классов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предметов по выбору 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202" name="Скругленный прямоугольник 12_ 7"/>
          <p:cNvSpPr/>
          <p:nvPr/>
        </p:nvSpPr>
        <p:spPr>
          <a:xfrm>
            <a:off x="900000" y="1980000"/>
            <a:ext cx="7772040" cy="197856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ru-RU" sz="22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Порядок проведения государственной итоговой аттестации по образовательным программам основного общего образования (приказ Минпросвещения России</a:t>
            </a:r>
            <a:br>
              <a:rPr sz="2200"/>
            </a:br>
            <a:r>
              <a:rPr b="1" lang="ru-RU" sz="2200" spc="-1" strike="noStrike">
                <a:solidFill>
                  <a:srgbClr val="ffffff"/>
                </a:solidFill>
                <a:latin typeface="PT Astra Serif"/>
                <a:ea typeface="DejaVu Sans"/>
              </a:rPr>
              <a:t>№ 232, Рособрнадзора № 551 от 04.04.2023) 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203" name="Скругленный прямоугольник 12_ 8"/>
          <p:cNvSpPr/>
          <p:nvPr/>
        </p:nvSpPr>
        <p:spPr>
          <a:xfrm>
            <a:off x="900000" y="4320000"/>
            <a:ext cx="7772040" cy="143892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ru-RU" sz="2200" spc="-1" strike="noStrike">
                <a:solidFill>
                  <a:srgbClr val="ffffff"/>
                </a:solidFill>
                <a:latin typeface="PT Astra Serif"/>
                <a:ea typeface="DejaVu Sans"/>
              </a:rPr>
              <a:t> </a:t>
            </a:r>
            <a:r>
              <a:rPr b="1" lang="ru-RU" sz="22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заявления об участии в ГИА, в том числе выборе 2 предметов по выбору, подаются до 1 марта включительно (пункт 12 Порядка)</a:t>
            </a:r>
            <a:endParaRPr b="0" lang="ru-RU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"/>
          <p:cNvSpPr/>
          <p:nvPr/>
        </p:nvSpPr>
        <p:spPr>
          <a:xfrm>
            <a:off x="3780000" y="1260000"/>
            <a:ext cx="1650600" cy="47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ru-RU" sz="2800" spc="-1" strike="noStrike" u="sng">
                <a:solidFill>
                  <a:srgbClr val="c00000"/>
                </a:solidFill>
                <a:uFillTx/>
                <a:latin typeface="PT Astra Serif"/>
                <a:ea typeface="DejaVu Sans"/>
              </a:rPr>
              <a:t>До 1 мая</a:t>
            </a:r>
            <a:endParaRPr b="0" lang="ru-RU" sz="2800" spc="-1" strike="noStrike">
              <a:latin typeface="Arial"/>
            </a:endParaRPr>
          </a:p>
        </p:txBody>
      </p:sp>
      <p:graphicFrame>
        <p:nvGraphicFramePr>
          <p:cNvPr id="205" name=""/>
          <p:cNvGraphicFramePr/>
          <p:nvPr/>
        </p:nvGraphicFramePr>
        <p:xfrm rot="21585600">
          <a:off x="-43332120" y="5119200"/>
          <a:ext cx="61605720" cy="4384440"/>
        </p:xfrm>
        <a:graphic>
          <a:graphicData uri="http://schemas.openxmlformats.org/presentationml/2006/ole">
            <p:oleObj progId="Word.Document.12" r:id="rId1" spid="">
              <p:embed/>
              <p:pic>
                <p:nvPicPr>
                  <p:cNvPr id="206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 rot="21585600">
                    <a:off x="-43332120" y="5119200"/>
                    <a:ext cx="61605720" cy="438444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207" name="Скругленный прямоугольник 12_15"/>
          <p:cNvSpPr/>
          <p:nvPr/>
        </p:nvSpPr>
        <p:spPr>
          <a:xfrm>
            <a:off x="720000" y="180000"/>
            <a:ext cx="7763760" cy="107496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Последовательность действий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208" name="Скругленный прямоугольник 12_16"/>
          <p:cNvSpPr/>
          <p:nvPr/>
        </p:nvSpPr>
        <p:spPr>
          <a:xfrm>
            <a:off x="180000" y="1800000"/>
            <a:ext cx="4134960" cy="365112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Орган местного самоуправления, осуществляющий управление в сфере образования утверждает перечень муниципальных образовательных организаций, проводящих индивидуальный отбор в класс (классы) профильного обучения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209" name="Скругленный прямоугольник 12_17"/>
          <p:cNvSpPr/>
          <p:nvPr/>
        </p:nvSpPr>
        <p:spPr>
          <a:xfrm>
            <a:off x="4860000" y="1800000"/>
            <a:ext cx="4134960" cy="365112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Министерство образования Саратовской области утверждает перечень областных государственных образовательных организаций, проводящих индивидуальный отбор в класс (классы) профильного обучения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210" name="Скругленный прямоугольник 12_18"/>
          <p:cNvSpPr/>
          <p:nvPr/>
        </p:nvSpPr>
        <p:spPr>
          <a:xfrm>
            <a:off x="691200" y="5580000"/>
            <a:ext cx="7763760" cy="125496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организация индивидуального отбора для профильного обучения осуществляется в случае включения образовательной организации в соответствующий перечень образовательных организаций, проводящих индивидуальный отбор</a:t>
            </a:r>
            <a:endParaRPr b="0" lang="ru-RU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2"/>
          <p:cNvSpPr/>
          <p:nvPr/>
        </p:nvSpPr>
        <p:spPr>
          <a:xfrm>
            <a:off x="540000" y="1604520"/>
            <a:ext cx="8357400" cy="451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algn="just">
              <a:lnSpc>
                <a:spcPct val="100000"/>
              </a:lnSpc>
              <a:spcBef>
                <a:spcPts val="1417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17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12" name="Скругленный прямоугольник 12_19"/>
          <p:cNvSpPr/>
          <p:nvPr/>
        </p:nvSpPr>
        <p:spPr>
          <a:xfrm>
            <a:off x="900000" y="180000"/>
            <a:ext cx="7763760" cy="71892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Последовательность действий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213" name="Скругленный прямоугольник 12_20"/>
          <p:cNvSpPr/>
          <p:nvPr/>
        </p:nvSpPr>
        <p:spPr>
          <a:xfrm>
            <a:off x="639360" y="1080000"/>
            <a:ext cx="8177400" cy="107892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PT Astra Serif"/>
                <a:ea typeface="DejaVu Sans"/>
              </a:rPr>
              <a:t>Разработка каждой образовательной организацией ЛНА, регламентирующего организацию индивидуального отбора в классы профильного обучения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214" name="Скругленный прямоугольник 12_21"/>
          <p:cNvSpPr/>
          <p:nvPr/>
        </p:nvSpPr>
        <p:spPr>
          <a:xfrm>
            <a:off x="656640" y="3060000"/>
            <a:ext cx="8240760" cy="125676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Определение каждой образовательной организацией пороговых значений первичных баллов по определенным общеобразовательным предметам для каждого профиля обучения, установленным Приказом № 1865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215" name="Скругленный прямоугольник 12_22"/>
          <p:cNvSpPr/>
          <p:nvPr/>
        </p:nvSpPr>
        <p:spPr>
          <a:xfrm>
            <a:off x="216000" y="4500000"/>
            <a:ext cx="8780760" cy="215676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6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Участниками индивидуального отбора могут быть все обучающиеся независимо от места их жительства и получения основного общего образования </a:t>
            </a:r>
            <a:endParaRPr b="0" lang="ru-RU" sz="2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6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(приоритетом приема не пользуются обучающиеся данной образовательной организации)</a:t>
            </a:r>
            <a:endParaRPr b="0" lang="ru-RU" sz="2600" spc="-1" strike="noStrike">
              <a:latin typeface="Arial"/>
            </a:endParaRPr>
          </a:p>
        </p:txBody>
      </p:sp>
      <p:sp>
        <p:nvSpPr>
          <p:cNvPr id="216" name="Скругленный прямоугольник 12_24"/>
          <p:cNvSpPr/>
          <p:nvPr/>
        </p:nvSpPr>
        <p:spPr>
          <a:xfrm>
            <a:off x="637200" y="2340000"/>
            <a:ext cx="8177400" cy="56304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PT Astra Serif"/>
                <a:ea typeface="DejaVu Sans"/>
              </a:rPr>
              <a:t>Создание в ОО комиссии по проведению индивидуального отбора </a:t>
            </a:r>
            <a:endParaRPr b="0" lang="ru-RU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9"/>
          <p:cNvSpPr/>
          <p:nvPr/>
        </p:nvSpPr>
        <p:spPr>
          <a:xfrm>
            <a:off x="540000" y="1604520"/>
            <a:ext cx="8357400" cy="451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algn="just">
              <a:lnSpc>
                <a:spcPct val="100000"/>
              </a:lnSpc>
              <a:spcBef>
                <a:spcPts val="1417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17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18" name="Скругленный прямоугольник 12_ 10"/>
          <p:cNvSpPr/>
          <p:nvPr/>
        </p:nvSpPr>
        <p:spPr>
          <a:xfrm>
            <a:off x="900000" y="180000"/>
            <a:ext cx="7763760" cy="71892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Пороговые значения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219" name="Скругленный прямоугольник 12_ 12"/>
          <p:cNvSpPr/>
          <p:nvPr/>
        </p:nvSpPr>
        <p:spPr>
          <a:xfrm>
            <a:off x="900000" y="1080000"/>
            <a:ext cx="7916760" cy="125928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PT Astra Serif"/>
                <a:ea typeface="DejaVu Sans"/>
              </a:rPr>
              <a:t>Рекомендации по определению минимальных первичных баллов для зачисления в классы профильного обучения ежегодно  направляются Рособрнадзором (в 2023 году письмо Рособрнадзора от 21 февраля 2023 г. N 04-57) 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220" name="Скругленный прямоугольник 12_ 13"/>
          <p:cNvSpPr/>
          <p:nvPr/>
        </p:nvSpPr>
        <p:spPr>
          <a:xfrm>
            <a:off x="900000" y="2520000"/>
            <a:ext cx="7919280" cy="53928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Например (физика)</a:t>
            </a:r>
            <a:endParaRPr b="0" lang="ru-RU" sz="3600" spc="-1" strike="noStrike">
              <a:latin typeface="Arial"/>
            </a:endParaRPr>
          </a:p>
        </p:txBody>
      </p:sp>
      <p:graphicFrame>
        <p:nvGraphicFramePr>
          <p:cNvPr id="221" name=""/>
          <p:cNvGraphicFramePr/>
          <p:nvPr/>
        </p:nvGraphicFramePr>
        <p:xfrm>
          <a:off x="900000" y="3420000"/>
          <a:ext cx="7919640" cy="1331640"/>
        </p:xfrm>
        <a:graphic>
          <a:graphicData uri="http://schemas.openxmlformats.org/drawingml/2006/table">
            <a:tbl>
              <a:tblPr/>
              <a:tblGrid>
                <a:gridCol w="2529000"/>
                <a:gridCol w="1347840"/>
                <a:gridCol w="1347120"/>
                <a:gridCol w="1347840"/>
                <a:gridCol w="1348200"/>
              </a:tblGrid>
              <a:tr h="5767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Отметка по пятибалльной системе оценивания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«2»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«3»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«4»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«5»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3776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Суммарный первичный балл за работу в целом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0 - 10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11 - 22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23 - 34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35 - 45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7640">
                <a:tc gridSpan="5">
                  <a:txBody>
                    <a:bodyPr lIns="90000" rIns="90000"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Рекомендуемый минимальный первичный балл для отбора обучающихся в профильные классы для обучения по образовательным программам среднего общего образования - </a:t>
                      </a:r>
                      <a:endParaRPr b="0" lang="ru-RU" sz="16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</a:pPr>
                      <a:r>
                        <a:rPr b="1" lang="ru-RU" sz="1600" spc="-1" strike="noStrike">
                          <a:latin typeface="PT Astra Serif"/>
                          <a:ea typeface="Arial"/>
                        </a:rPr>
                        <a:t>31 балл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0"/>
          <p:cNvSpPr/>
          <p:nvPr/>
        </p:nvSpPr>
        <p:spPr>
          <a:xfrm>
            <a:off x="540000" y="1604520"/>
            <a:ext cx="8357400" cy="451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algn="just">
              <a:lnSpc>
                <a:spcPct val="100000"/>
              </a:lnSpc>
              <a:spcBef>
                <a:spcPts val="1417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17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23" name="Скругленный прямоугольник 12_ 23"/>
          <p:cNvSpPr/>
          <p:nvPr/>
        </p:nvSpPr>
        <p:spPr>
          <a:xfrm>
            <a:off x="900000" y="180000"/>
            <a:ext cx="7763760" cy="71892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Пороговые значения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224" name="Скругленный прямоугольник 12_ 24"/>
          <p:cNvSpPr/>
          <p:nvPr/>
        </p:nvSpPr>
        <p:spPr>
          <a:xfrm>
            <a:off x="900000" y="1080000"/>
            <a:ext cx="7916760" cy="125928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PT Astra Serif"/>
                <a:ea typeface="DejaVu Sans"/>
              </a:rPr>
              <a:t>Рекомендации по определению минимальных первичных баллов для зачисления в классы профильного обучения ежегодно  направляются Рособрнадзором (в 2023 году письмо Рособрнадзора от 21 февраля 2023 г. N 04-57) 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225" name="Скругленный прямоугольник 12_ 25"/>
          <p:cNvSpPr/>
          <p:nvPr/>
        </p:nvSpPr>
        <p:spPr>
          <a:xfrm>
            <a:off x="900000" y="2520000"/>
            <a:ext cx="7919280" cy="53928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Например (химия)</a:t>
            </a:r>
            <a:endParaRPr b="0" lang="ru-RU" sz="3600" spc="-1" strike="noStrike">
              <a:latin typeface="Arial"/>
            </a:endParaRPr>
          </a:p>
        </p:txBody>
      </p:sp>
      <p:graphicFrame>
        <p:nvGraphicFramePr>
          <p:cNvPr id="226" name=""/>
          <p:cNvGraphicFramePr/>
          <p:nvPr/>
        </p:nvGraphicFramePr>
        <p:xfrm>
          <a:off x="900000" y="3420000"/>
          <a:ext cx="7919640" cy="1331640"/>
        </p:xfrm>
        <a:graphic>
          <a:graphicData uri="http://schemas.openxmlformats.org/drawingml/2006/table">
            <a:tbl>
              <a:tblPr/>
              <a:tblGrid>
                <a:gridCol w="2529000"/>
                <a:gridCol w="1347840"/>
                <a:gridCol w="1347120"/>
                <a:gridCol w="1347840"/>
                <a:gridCol w="1348200"/>
              </a:tblGrid>
              <a:tr h="5767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Отметка по пятибалльной системе оценивания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«2»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«3»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«4»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«5»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3776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Суммарный первичный балл за работу в целом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0 - 9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10 - 20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21 - 30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31 - 40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7640">
                <a:tc gridSpan="5">
                  <a:txBody>
                    <a:bodyPr lIns="90000" rIns="90000"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Рекомендуемый минимальный первичный балл для отбора обучающихся в профильные классы для обучения по образовательным программам среднего общего образования - </a:t>
                      </a:r>
                      <a:endParaRPr b="0" lang="ru-RU" sz="16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</a:pPr>
                      <a:r>
                        <a:rPr b="1" lang="ru-RU" sz="1600" spc="-1" strike="noStrike">
                          <a:latin typeface="PT Astra Serif"/>
                          <a:ea typeface="Arial"/>
                        </a:rPr>
                        <a:t>27 баллов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2"/>
          <p:cNvSpPr/>
          <p:nvPr/>
        </p:nvSpPr>
        <p:spPr>
          <a:xfrm>
            <a:off x="540000" y="1604520"/>
            <a:ext cx="8357400" cy="451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algn="just">
              <a:lnSpc>
                <a:spcPct val="100000"/>
              </a:lnSpc>
              <a:spcBef>
                <a:spcPts val="1417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17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28" name="Скругленный прямоугольник 12_ 27"/>
          <p:cNvSpPr/>
          <p:nvPr/>
        </p:nvSpPr>
        <p:spPr>
          <a:xfrm>
            <a:off x="900000" y="180000"/>
            <a:ext cx="7763760" cy="71892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Пороговые значения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229" name="Скругленный прямоугольник 12_ 28"/>
          <p:cNvSpPr/>
          <p:nvPr/>
        </p:nvSpPr>
        <p:spPr>
          <a:xfrm>
            <a:off x="900000" y="1080000"/>
            <a:ext cx="7916760" cy="125928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PT Astra Serif"/>
                <a:ea typeface="DejaVu Sans"/>
              </a:rPr>
              <a:t>Рекомендации по определению минимальных первичных баллов для зачисления в классы профильного обучения ежегодно  направляются Рособрнадзором (в 2023 году письмо Рособрнадзора от 21 февраля 2023 г. N 04-57) 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230" name="Скругленный прямоугольник 12_ 29"/>
          <p:cNvSpPr/>
          <p:nvPr/>
        </p:nvSpPr>
        <p:spPr>
          <a:xfrm>
            <a:off x="900000" y="2520000"/>
            <a:ext cx="7919280" cy="53928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Например (биология)</a:t>
            </a:r>
            <a:endParaRPr b="0" lang="ru-RU" sz="3600" spc="-1" strike="noStrike">
              <a:latin typeface="Arial"/>
            </a:endParaRPr>
          </a:p>
        </p:txBody>
      </p:sp>
      <p:graphicFrame>
        <p:nvGraphicFramePr>
          <p:cNvPr id="231" name=""/>
          <p:cNvGraphicFramePr/>
          <p:nvPr/>
        </p:nvGraphicFramePr>
        <p:xfrm>
          <a:off x="900000" y="3420000"/>
          <a:ext cx="7919640" cy="1331640"/>
        </p:xfrm>
        <a:graphic>
          <a:graphicData uri="http://schemas.openxmlformats.org/drawingml/2006/table">
            <a:tbl>
              <a:tblPr/>
              <a:tblGrid>
                <a:gridCol w="2529000"/>
                <a:gridCol w="1347840"/>
                <a:gridCol w="1347120"/>
                <a:gridCol w="1347840"/>
                <a:gridCol w="1348200"/>
              </a:tblGrid>
              <a:tr h="5767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Отметка по пятибалльной системе оценивания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«2»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«3»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«4»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«5»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3776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Суммарный первичный балл за работу в целом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0 - 12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13 - 25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26 - 37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38 - 48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7640">
                <a:tc gridSpan="5">
                  <a:txBody>
                    <a:bodyPr lIns="90000" rIns="90000"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Рекомендуемый минимальный первичный балл для отбора обучающихся в профильные классы для обучения по образовательным программам среднего общего образования - </a:t>
                      </a:r>
                      <a:endParaRPr b="0" lang="ru-RU" sz="16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</a:pPr>
                      <a:r>
                        <a:rPr b="1" lang="ru-RU" sz="1600" spc="-1" strike="noStrike">
                          <a:latin typeface="PT Astra Serif"/>
                          <a:ea typeface="Arial"/>
                        </a:rPr>
                        <a:t>34 балла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2"/>
          <p:cNvSpPr/>
          <p:nvPr/>
        </p:nvSpPr>
        <p:spPr>
          <a:xfrm>
            <a:off x="457200" y="1604520"/>
            <a:ext cx="8357400" cy="55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marL="432000" indent="-320760" algn="ctr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ru-RU" sz="3200" spc="-1" strike="noStrike">
                <a:solidFill>
                  <a:srgbClr val="c00000"/>
                </a:solidFill>
                <a:latin typeface="PT Astra Serif"/>
                <a:ea typeface="DejaVu Sans"/>
              </a:rPr>
              <a:t>До 15 </a:t>
            </a:r>
            <a:r>
              <a:rPr b="1" lang="ru-RU" sz="2800" spc="-1" strike="noStrike">
                <a:solidFill>
                  <a:srgbClr val="c00000"/>
                </a:solidFill>
                <a:latin typeface="PT Astra Serif"/>
                <a:ea typeface="DejaVu Sans"/>
              </a:rPr>
              <a:t>июля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233" name=""/>
          <p:cNvSpPr/>
          <p:nvPr/>
        </p:nvSpPr>
        <p:spPr>
          <a:xfrm>
            <a:off x="360000" y="2700000"/>
            <a:ext cx="8357400" cy="305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algn="just">
              <a:lnSpc>
                <a:spcPct val="100000"/>
              </a:lnSpc>
              <a:spcBef>
                <a:spcPts val="1417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17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17"/>
              </a:spcBef>
              <a:buNone/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34" name="Скругленный прямоугольник 12_23"/>
          <p:cNvSpPr/>
          <p:nvPr/>
        </p:nvSpPr>
        <p:spPr>
          <a:xfrm>
            <a:off x="873720" y="182520"/>
            <a:ext cx="7763760" cy="107496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Последовательность действий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235" name="Скругленный прямоугольник 12_25"/>
          <p:cNvSpPr/>
          <p:nvPr/>
        </p:nvSpPr>
        <p:spPr>
          <a:xfrm>
            <a:off x="639360" y="2155680"/>
            <a:ext cx="8177400" cy="270324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Осуществляется прием заявлений от родителей (законных представителей) обучающихся  об участии в индивидуальном отборе + документ, подтверждающий статус заявителя + копия аттестата об основном общем образовании (с предъявлением оригинала) + документ о результатах ОГЭ + иные документы, подтверждающие индивидуальные достижения  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236" name="Скругленный прямоугольник 12_26"/>
          <p:cNvSpPr/>
          <p:nvPr/>
        </p:nvSpPr>
        <p:spPr>
          <a:xfrm>
            <a:off x="639360" y="5222160"/>
            <a:ext cx="8177400" cy="71676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Проводится регистрация заявлений и документов в журнале приема</a:t>
            </a:r>
            <a:endParaRPr b="0" lang="ru-RU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2"/>
          <p:cNvSpPr/>
          <p:nvPr/>
        </p:nvSpPr>
        <p:spPr>
          <a:xfrm>
            <a:off x="457200" y="1604520"/>
            <a:ext cx="8357400" cy="55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marL="432000" indent="-320760" algn="ctr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ru-RU" sz="3200" spc="-1" strike="noStrike">
                <a:solidFill>
                  <a:srgbClr val="c00000"/>
                </a:solidFill>
                <a:latin typeface="PT Astra Serif"/>
                <a:ea typeface="DejaVu Sans"/>
              </a:rPr>
              <a:t>До 22 </a:t>
            </a:r>
            <a:r>
              <a:rPr b="1" lang="ru-RU" sz="2800" spc="-1" strike="noStrike">
                <a:solidFill>
                  <a:srgbClr val="c00000"/>
                </a:solidFill>
                <a:latin typeface="PT Astra Serif"/>
                <a:ea typeface="DejaVu Sans"/>
              </a:rPr>
              <a:t>июля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238" name="Скругленный прямоугольник 12_27"/>
          <p:cNvSpPr/>
          <p:nvPr/>
        </p:nvSpPr>
        <p:spPr>
          <a:xfrm>
            <a:off x="720000" y="180000"/>
            <a:ext cx="7763760" cy="107496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Последовательность действий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239" name="Скругленный прямоугольник 12_28"/>
          <p:cNvSpPr/>
          <p:nvPr/>
        </p:nvSpPr>
        <p:spPr>
          <a:xfrm>
            <a:off x="460440" y="2160000"/>
            <a:ext cx="8357400" cy="251892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PT Astra Serif"/>
                <a:ea typeface="DejaVu Sans"/>
              </a:rPr>
              <a:t>Составление ранжированного списка обучающихся на основе итоговой суммы баллов, складывающейся из суммы первичных баллов, полученных по результатам государственной итоговой аттестации по двум профильным предметам (Приказ № 1865), </a:t>
            </a:r>
            <a:endParaRPr b="0" lang="ru-RU" sz="2000" spc="-1" strike="noStrike">
              <a:latin typeface="Arial"/>
            </a:endParaRPr>
          </a:p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и баллов за индивидуальные образовательные достижения обучающихся по профильным предметам, рассчитываемых в соответствии с локальным нормативным актом соответствующей образовательной организации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240" name="Скругленный прямоугольник 12_ 11"/>
          <p:cNvSpPr/>
          <p:nvPr/>
        </p:nvSpPr>
        <p:spPr>
          <a:xfrm>
            <a:off x="540000" y="4860000"/>
            <a:ext cx="8357400" cy="143892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  <a:buNone/>
            </a:pPr>
            <a:r>
              <a:rPr b="1" lang="ru-RU" sz="1600" spc="-1" strike="noStrike">
                <a:solidFill>
                  <a:srgbClr val="c9211e"/>
                </a:solidFill>
                <a:latin typeface="PT Astra Serif"/>
                <a:ea typeface="Arial"/>
              </a:rPr>
              <a:t>ВНИМАНИЕ!</a:t>
            </a:r>
            <a:r>
              <a:rPr b="1" lang="ru-RU" sz="1600" spc="-1" strike="noStrike">
                <a:solidFill>
                  <a:srgbClr val="ffffff"/>
                </a:solidFill>
                <a:latin typeface="PT Astra Serif"/>
                <a:ea typeface="Arial"/>
              </a:rPr>
              <a:t> Для </a:t>
            </a:r>
            <a:r>
              <a:rPr b="1" lang="ru-RU" sz="1600" spc="-1" strike="noStrike">
                <a:solidFill>
                  <a:srgbClr val="c9211e"/>
                </a:solidFill>
                <a:latin typeface="PT Astra Serif"/>
                <a:ea typeface="Arial"/>
              </a:rPr>
              <a:t>государственных ОО</a:t>
            </a:r>
            <a:r>
              <a:rPr b="1" lang="ru-RU" sz="1600" spc="-1" strike="noStrike">
                <a:solidFill>
                  <a:srgbClr val="ffffff"/>
                </a:solidFill>
                <a:latin typeface="PT Astra Serif"/>
                <a:ea typeface="Arial"/>
              </a:rPr>
              <a:t> при составлении ранжированного списка учитываются баллы, полученные по результатам конкурсных испытаний, установленных локальным нормативным актом соответствующей образовательной организации, регламентирующим правила приема обучающихся в соответствующую образовательную организацию (пункт 4.4 Порядка)</a:t>
            </a:r>
            <a:endParaRPr b="0" lang="ru-RU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1"/>
          <p:cNvSpPr/>
          <p:nvPr/>
        </p:nvSpPr>
        <p:spPr>
          <a:xfrm>
            <a:off x="457200" y="1604520"/>
            <a:ext cx="8357400" cy="55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2" name="Скругленный прямоугольник 12_ 26"/>
          <p:cNvSpPr/>
          <p:nvPr/>
        </p:nvSpPr>
        <p:spPr>
          <a:xfrm>
            <a:off x="720000" y="180000"/>
            <a:ext cx="7763760" cy="71928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Суммы первичных баллов для ранжированных списков</a:t>
            </a:r>
            <a:endParaRPr b="0" lang="ru-RU" sz="2200" spc="-1" strike="noStrike">
              <a:latin typeface="Arial"/>
            </a:endParaRPr>
          </a:p>
        </p:txBody>
      </p:sp>
      <p:graphicFrame>
        <p:nvGraphicFramePr>
          <p:cNvPr id="243" name=""/>
          <p:cNvGraphicFramePr/>
          <p:nvPr/>
        </p:nvGraphicFramePr>
        <p:xfrm>
          <a:off x="180000" y="1980000"/>
          <a:ext cx="8819280" cy="4677840"/>
        </p:xfrm>
        <a:graphic>
          <a:graphicData uri="http://schemas.openxmlformats.org/drawingml/2006/table">
            <a:tbl>
              <a:tblPr/>
              <a:tblGrid>
                <a:gridCol w="1762560"/>
                <a:gridCol w="1762560"/>
                <a:gridCol w="1762560"/>
                <a:gridCol w="1762560"/>
                <a:gridCol w="1769400"/>
              </a:tblGrid>
              <a:tr h="1775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Предмет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Максимальный балл по предмету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Установленный ОО балл для отбора в класс профильного обучения (например)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Полученный балл на ОГЭ (например)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Рассчет (например)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42516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Физика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45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31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36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36х100:45=80%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48816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Химия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40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27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28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28х100:40=70%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56520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Биология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48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34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38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38х100:48=79%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1424160">
                <a:tc gridSpan="5"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Суммы баллов (например): </a:t>
                      </a:r>
                      <a:endParaRPr b="0" lang="ru-R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физика+химия = 150 в переводе в процентном соотношении (64 при сумме первичных баллов )</a:t>
                      </a:r>
                      <a:endParaRPr b="0" lang="ru-R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физика+биология = 159 (74)</a:t>
                      </a:r>
                      <a:endParaRPr b="0" lang="ru-R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800" spc="-1" strike="noStrike">
                          <a:latin typeface="PT Astra Serif"/>
                        </a:rPr>
                        <a:t>химия+биология = 149 (66)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  <p:sp>
        <p:nvSpPr>
          <p:cNvPr id="244" name="Скругленный прямоугольник 12_ 30"/>
          <p:cNvSpPr/>
          <p:nvPr/>
        </p:nvSpPr>
        <p:spPr>
          <a:xfrm>
            <a:off x="720000" y="1080000"/>
            <a:ext cx="7739280" cy="71928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Естественно-научный профиль обучения (пример рассчета)</a:t>
            </a:r>
            <a:endParaRPr b="0" lang="ru-RU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Box 1"/>
          <p:cNvSpPr/>
          <p:nvPr/>
        </p:nvSpPr>
        <p:spPr>
          <a:xfrm>
            <a:off x="1490040" y="5294880"/>
            <a:ext cx="7389360" cy="417960"/>
          </a:xfrm>
          <a:prstGeom prst="rect">
            <a:avLst/>
          </a:prstGeom>
          <a:noFill/>
          <a:ln w="0">
            <a:noFill/>
          </a:ln>
          <a:effectLst>
            <a:outerShdw dir="2700000" dist="203646">
              <a:srgbClr val="808080"/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61" name="Скругленный прямоугольник 12_ 1"/>
          <p:cNvSpPr/>
          <p:nvPr/>
        </p:nvSpPr>
        <p:spPr>
          <a:xfrm>
            <a:off x="720000" y="180000"/>
            <a:ext cx="7763760" cy="143460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ru-RU" sz="24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Образовательная программа СОО</a:t>
            </a:r>
            <a:br>
              <a:rPr sz="1800"/>
            </a:br>
            <a:r>
              <a:rPr b="1" lang="ru-RU" sz="24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(часть 1, часть 6.1 статьи 12 </a:t>
            </a: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ru-RU" sz="24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Федерального закона № 273-ФЗ) 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162" name="Скругленный прямоугольник 12_ 3"/>
          <p:cNvSpPr/>
          <p:nvPr/>
        </p:nvSpPr>
        <p:spPr>
          <a:xfrm>
            <a:off x="540000" y="2880000"/>
            <a:ext cx="3778560" cy="241344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ru-RU" sz="2600" spc="-1" strike="noStrike">
                <a:solidFill>
                  <a:srgbClr val="ffffff"/>
                </a:solidFill>
                <a:latin typeface="PT Astra Serif"/>
                <a:ea typeface="DejaVu Sans"/>
              </a:rPr>
              <a:t>ФГОС СОО</a:t>
            </a:r>
            <a:endParaRPr b="0" lang="ru-RU" sz="2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ru-RU" sz="1600" spc="-1" strike="noStrike">
                <a:solidFill>
                  <a:srgbClr val="ffffff"/>
                </a:solidFill>
                <a:latin typeface="PT Astra Serif"/>
                <a:ea typeface="DejaVu Sans"/>
              </a:rPr>
              <a:t>федеральный государственный образовательный стандарт среднего общего образования (приказ Министерства образования и науки Российской Федерации от 17 мая 2012 года № 413)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163" name="Скругленный прямоугольник 12_ 2"/>
          <p:cNvSpPr/>
          <p:nvPr/>
        </p:nvSpPr>
        <p:spPr>
          <a:xfrm>
            <a:off x="4680000" y="2880000"/>
            <a:ext cx="3778560" cy="241344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ru-RU" sz="2600" spc="-1" strike="noStrike">
                <a:solidFill>
                  <a:srgbClr val="ffffff"/>
                </a:solidFill>
                <a:latin typeface="PT Astra Serif"/>
                <a:ea typeface="DejaVu Sans"/>
              </a:rPr>
              <a:t>ФОП СОО</a:t>
            </a:r>
            <a:endParaRPr b="0" lang="ru-RU" sz="2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ru-RU" sz="1600" spc="-1" strike="noStrike">
                <a:solidFill>
                  <a:srgbClr val="ffffff"/>
                </a:solidFill>
                <a:latin typeface="PT Astra Serif"/>
                <a:ea typeface="DejaVu Sans"/>
              </a:rPr>
              <a:t>федеральная  образовательная программа среднего общего образования (приказ Министерства просвещения Российской Федерации от 18 мая 2023 года</a:t>
            </a:r>
            <a:br>
              <a:rPr sz="1600"/>
            </a:br>
            <a:r>
              <a:rPr b="1" lang="ru-RU" sz="1600" spc="-1" strike="noStrike">
                <a:solidFill>
                  <a:srgbClr val="ffffff"/>
                </a:solidFill>
                <a:latin typeface="PT Astra Serif"/>
                <a:ea typeface="DejaVu Sans"/>
              </a:rPr>
              <a:t>№ 371)</a:t>
            </a:r>
            <a:endParaRPr b="0" lang="ru-RU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2"/>
          <p:cNvSpPr/>
          <p:nvPr/>
        </p:nvSpPr>
        <p:spPr>
          <a:xfrm>
            <a:off x="457200" y="1604520"/>
            <a:ext cx="8357400" cy="55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marL="432000" indent="-320760" algn="ctr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ru-RU" sz="3200" spc="-1" strike="noStrike">
                <a:solidFill>
                  <a:srgbClr val="c00000"/>
                </a:solidFill>
                <a:latin typeface="PT Astra Serif"/>
                <a:ea typeface="DejaVu Sans"/>
              </a:rPr>
              <a:t>Не позднее 25 </a:t>
            </a:r>
            <a:r>
              <a:rPr b="1" lang="ru-RU" sz="2800" spc="-1" strike="noStrike">
                <a:solidFill>
                  <a:srgbClr val="c00000"/>
                </a:solidFill>
                <a:latin typeface="PT Astra Serif"/>
                <a:ea typeface="DejaVu Sans"/>
              </a:rPr>
              <a:t>июля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246" name="Скругленный прямоугольник 12_29"/>
          <p:cNvSpPr/>
          <p:nvPr/>
        </p:nvSpPr>
        <p:spPr>
          <a:xfrm>
            <a:off x="900000" y="182880"/>
            <a:ext cx="7763760" cy="107496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Последовательность действий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247" name="Скругленный прямоугольник 12_30"/>
          <p:cNvSpPr/>
          <p:nvPr/>
        </p:nvSpPr>
        <p:spPr>
          <a:xfrm>
            <a:off x="457200" y="2155680"/>
            <a:ext cx="8357400" cy="216324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PT Astra Serif"/>
                <a:ea typeface="DejaVu Sans"/>
              </a:rPr>
              <a:t>Составление списка обучающихся, рекомендованных к зачислению комиссией по проведению индивидуального отбора обучающихся в класс (классы) профильного обучения, в том числе на основе индивидуальных учебных планов, на основании ранжированного списка обучающихся и до заполнения установленного количества мест. </a:t>
            </a:r>
            <a:endParaRPr b="0" lang="ru-RU" sz="2000" spc="-1" strike="noStrike">
              <a:latin typeface="Arial"/>
            </a:endParaRPr>
          </a:p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ru-RU" sz="2000" spc="-1" strike="noStrike">
              <a:latin typeface="Arial"/>
            </a:endParaRPr>
          </a:p>
        </p:txBody>
      </p:sp>
      <p:sp>
        <p:nvSpPr>
          <p:cNvPr id="248" name="Скругленный прямоугольник 12_ 9"/>
          <p:cNvSpPr/>
          <p:nvPr/>
        </p:nvSpPr>
        <p:spPr>
          <a:xfrm>
            <a:off x="540000" y="4500000"/>
            <a:ext cx="8357400" cy="215892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ru-RU" sz="2000" spc="-1" strike="noStrike">
              <a:latin typeface="Arial"/>
            </a:endParaRPr>
          </a:p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При равенстве баллов у обучающихся, претендующих на последнее или последние места из установленного количества мест, преимущественное право на включение в список обучающихся, рекомендованных к зачислению, получают обучающиеся, имеющие более высокий средний балл аттестата об основном общем образовании</a:t>
            </a:r>
            <a:endParaRPr b="0" lang="ru-RU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2"/>
          <p:cNvSpPr/>
          <p:nvPr/>
        </p:nvSpPr>
        <p:spPr>
          <a:xfrm>
            <a:off x="457200" y="1604520"/>
            <a:ext cx="8357400" cy="55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marL="432000" indent="-320760" algn="ctr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ru-RU" sz="3200" spc="-1" strike="noStrike">
                <a:solidFill>
                  <a:srgbClr val="c00000"/>
                </a:solidFill>
                <a:latin typeface="PT Astra Serif"/>
                <a:ea typeface="DejaVu Sans"/>
              </a:rPr>
              <a:t>Не позднее 30 </a:t>
            </a:r>
            <a:r>
              <a:rPr b="1" lang="ru-RU" sz="2800" spc="-1" strike="noStrike">
                <a:solidFill>
                  <a:srgbClr val="c00000"/>
                </a:solidFill>
                <a:latin typeface="PT Astra Serif"/>
                <a:ea typeface="DejaVu Sans"/>
              </a:rPr>
              <a:t>июля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250" name="Скругленный прямоугольник 12_31"/>
          <p:cNvSpPr/>
          <p:nvPr/>
        </p:nvSpPr>
        <p:spPr>
          <a:xfrm>
            <a:off x="720000" y="182880"/>
            <a:ext cx="7763760" cy="107496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Последовательность действий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251" name="Скругленный прямоугольник 12_32"/>
          <p:cNvSpPr/>
          <p:nvPr/>
        </p:nvSpPr>
        <p:spPr>
          <a:xfrm>
            <a:off x="460440" y="2520000"/>
            <a:ext cx="8357400" cy="359784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32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Прием заявлений родителей (законных представителей) обучающихся о согласии на зачисление, личных дел обучающихся, подлинников аттестатов об основном общем образовании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2"/>
          <p:cNvSpPr/>
          <p:nvPr/>
        </p:nvSpPr>
        <p:spPr>
          <a:xfrm>
            <a:off x="457200" y="1604520"/>
            <a:ext cx="8357400" cy="55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marL="432000" indent="-320760" algn="ctr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ru-RU" sz="3200" spc="-1" strike="noStrike">
                <a:solidFill>
                  <a:srgbClr val="c00000"/>
                </a:solidFill>
                <a:latin typeface="PT Astra Serif"/>
                <a:ea typeface="DejaVu Sans"/>
              </a:rPr>
              <a:t>Не позднее 1 августа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253" name=""/>
          <p:cNvSpPr/>
          <p:nvPr/>
        </p:nvSpPr>
        <p:spPr>
          <a:xfrm>
            <a:off x="360000" y="2700000"/>
            <a:ext cx="8357400" cy="305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algn="just">
              <a:lnSpc>
                <a:spcPct val="100000"/>
              </a:lnSpc>
              <a:spcBef>
                <a:spcPts val="1417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17"/>
              </a:spcBef>
              <a:buNone/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54" name="Скругленный прямоугольник 12_33"/>
          <p:cNvSpPr/>
          <p:nvPr/>
        </p:nvSpPr>
        <p:spPr>
          <a:xfrm>
            <a:off x="874080" y="182880"/>
            <a:ext cx="7763760" cy="107496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Последовательность действий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255" name="Скругленный прямоугольник 12_34"/>
          <p:cNvSpPr/>
          <p:nvPr/>
        </p:nvSpPr>
        <p:spPr>
          <a:xfrm>
            <a:off x="540000" y="2396160"/>
            <a:ext cx="8357400" cy="122976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32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Принятие решения о зачислении обучающихся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256" name="Скругленный прямоугольник 12_35"/>
          <p:cNvSpPr/>
          <p:nvPr/>
        </p:nvSpPr>
        <p:spPr>
          <a:xfrm>
            <a:off x="540000" y="3960000"/>
            <a:ext cx="8357400" cy="212976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6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Приказы о зачислении в образовательную организацию размещаются на информационном стенде образовательной организации в день их издания</a:t>
            </a:r>
            <a:endParaRPr b="0" lang="ru-RU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Скругленный прямоугольник 12_36"/>
          <p:cNvSpPr/>
          <p:nvPr/>
        </p:nvSpPr>
        <p:spPr>
          <a:xfrm>
            <a:off x="540000" y="180000"/>
            <a:ext cx="8097840" cy="107496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6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Постановление Конституционного суда Российской Федерации от 23 июля 2020 года № 39-П</a:t>
            </a:r>
            <a:endParaRPr b="0" lang="ru-RU" sz="2600" spc="-1" strike="noStrike">
              <a:latin typeface="Arial"/>
            </a:endParaRPr>
          </a:p>
        </p:txBody>
      </p:sp>
      <p:sp>
        <p:nvSpPr>
          <p:cNvPr id="258" name="Скругленный прямоугольник 12_37"/>
          <p:cNvSpPr/>
          <p:nvPr/>
        </p:nvSpPr>
        <p:spPr>
          <a:xfrm>
            <a:off x="360" y="1440360"/>
            <a:ext cx="9141840" cy="503784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ru-RU" sz="2000" spc="-1" strike="noStrike">
              <a:latin typeface="Arial"/>
            </a:endParaRPr>
          </a:p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за обучающимися образовательных организаций, включенных в перечень образовательных организаций, проводящих индивидуальный отбор, освоившими программу основного общего образования и не прошедшими индивидуальный отбор в класс (классы) с углубленным изучением отдельных учебных предметов, в класс (классы) профильного обучения, сохраняется право по заявлению родителей (законных представителей) на продолжение обучения по образовательным программам среднего общего образования в классе с универсальным профилем обучения той же образовательной организации или иной территориально доступной общеобразовательной организации (пункт 4.10 Положения № 313-П)</a:t>
            </a:r>
            <a:endParaRPr b="0" lang="ru-RU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" name="Рисунок 329" descr=""/>
          <p:cNvPicPr/>
          <p:nvPr/>
        </p:nvPicPr>
        <p:blipFill>
          <a:blip r:embed="rId1"/>
          <a:stretch/>
        </p:blipFill>
        <p:spPr>
          <a:xfrm>
            <a:off x="1581480" y="352800"/>
            <a:ext cx="6413760" cy="904320"/>
          </a:xfrm>
          <a:prstGeom prst="rect">
            <a:avLst/>
          </a:prstGeom>
          <a:ln w="0">
            <a:noFill/>
          </a:ln>
          <a:effectLst>
            <a:outerShdw blurRad="25560" dir="2700000" dist="101823">
              <a:srgbClr val="b4c7dc"/>
            </a:outerShdw>
          </a:effectLst>
        </p:spPr>
      </p:pic>
      <p:sp>
        <p:nvSpPr>
          <p:cNvPr id="260" name="TextBox 7"/>
          <p:cNvSpPr/>
          <p:nvPr/>
        </p:nvSpPr>
        <p:spPr>
          <a:xfrm>
            <a:off x="1490040" y="5294880"/>
            <a:ext cx="7389360" cy="417960"/>
          </a:xfrm>
          <a:prstGeom prst="rect">
            <a:avLst/>
          </a:prstGeom>
          <a:noFill/>
          <a:ln w="0">
            <a:noFill/>
          </a:ln>
          <a:effectLst>
            <a:outerShdw dir="2700000" dist="203646">
              <a:srgbClr val="808080"/>
            </a:outerShdw>
          </a:effectLst>
        </p:spPr>
        <p:style>
          <a:lnRef idx="0"/>
          <a:fillRef idx="0"/>
          <a:effectRef idx="0"/>
          <a:fontRef idx="minor"/>
        </p:style>
      </p:sp>
      <p:pic>
        <p:nvPicPr>
          <p:cNvPr id="261" name="Picture 5" descr="sarat01"/>
          <p:cNvPicPr/>
          <p:nvPr/>
        </p:nvPicPr>
        <p:blipFill>
          <a:blip r:embed="rId2"/>
          <a:stretch/>
        </p:blipFill>
        <p:spPr>
          <a:xfrm>
            <a:off x="8031600" y="27360"/>
            <a:ext cx="752400" cy="1204200"/>
          </a:xfrm>
          <a:prstGeom prst="rect">
            <a:avLst/>
          </a:prstGeom>
          <a:ln w="9525">
            <a:noFill/>
          </a:ln>
          <a:effectLst>
            <a:outerShdw algn="tl" blurRad="50760" dir="2700000" dist="37674" rotWithShape="0">
              <a:srgbClr val="000000">
                <a:alpha val="40000"/>
              </a:srgbClr>
            </a:outerShdw>
          </a:effectLst>
        </p:spPr>
      </p:pic>
      <p:pic>
        <p:nvPicPr>
          <p:cNvPr id="262" name="Рисунок 1" descr=""/>
          <p:cNvPicPr/>
          <p:nvPr/>
        </p:nvPicPr>
        <p:blipFill>
          <a:blip r:embed="rId3"/>
          <a:stretch/>
        </p:blipFill>
        <p:spPr>
          <a:xfrm>
            <a:off x="58320" y="108000"/>
            <a:ext cx="1510200" cy="1123560"/>
          </a:xfrm>
          <a:prstGeom prst="rect">
            <a:avLst/>
          </a:prstGeom>
          <a:ln w="0">
            <a:noFill/>
          </a:ln>
          <a:effectLst>
            <a:outerShdw algn="tl" blurRad="50760" dir="2700000" dist="37674" rotWithShape="0">
              <a:srgbClr val="000000">
                <a:alpha val="40000"/>
              </a:srgbClr>
            </a:outerShdw>
          </a:effectLst>
        </p:spPr>
      </p:pic>
      <p:sp>
        <p:nvSpPr>
          <p:cNvPr id="263" name="Скругленный прямоугольник 3"/>
          <p:cNvSpPr/>
          <p:nvPr/>
        </p:nvSpPr>
        <p:spPr>
          <a:xfrm>
            <a:off x="683640" y="1412640"/>
            <a:ext cx="7979760" cy="1571040"/>
          </a:xfrm>
          <a:prstGeom prst="roundRect">
            <a:avLst>
              <a:gd name="adj" fmla="val 16667"/>
            </a:avLst>
          </a:prstGeom>
          <a:solidFill>
            <a:schemeClr val="accent1">
              <a:alpha val="90000"/>
            </a:schemeClr>
          </a:solidFill>
          <a:ln>
            <a:solidFill>
              <a:srgbClr val="475785"/>
            </a:solidFill>
            <a:round/>
          </a:ln>
          <a:effectLst>
            <a:outerShdw dir="2700000" dist="203646">
              <a:srgbClr val="80808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ru-RU" sz="28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Адрес: 410002, г. Саратов, ул. Соляная, 15.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ru-RU" sz="2800" spc="-1" strike="noStrike">
                <a:solidFill>
                  <a:srgbClr val="ffffff"/>
                </a:solidFill>
                <a:latin typeface="PT Astra Serif"/>
                <a:ea typeface="DejaVu Sans"/>
              </a:rPr>
              <a:t>Тел. 8 (845 2) 49-92-85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ru-RU" sz="2800" spc="-1" strike="noStrike">
                <a:solidFill>
                  <a:srgbClr val="ffffff"/>
                </a:solidFill>
                <a:latin typeface="PT Astra Serif"/>
                <a:ea typeface="DejaVu Sans"/>
              </a:rPr>
              <a:t>E-mail: </a:t>
            </a:r>
            <a:r>
              <a:rPr b="1" lang="en-US" sz="2800" spc="-1" strike="noStrike">
                <a:solidFill>
                  <a:srgbClr val="ffffff"/>
                </a:solidFill>
                <a:latin typeface="PT Astra Serif"/>
                <a:ea typeface="DejaVu Sans"/>
              </a:rPr>
              <a:t>nadzor@minobr.saratov.gov.ru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264" name="Скругленный прямоугольник 5"/>
          <p:cNvSpPr/>
          <p:nvPr/>
        </p:nvSpPr>
        <p:spPr>
          <a:xfrm>
            <a:off x="1490040" y="3357000"/>
            <a:ext cx="6597360" cy="851040"/>
          </a:xfrm>
          <a:prstGeom prst="roundRect">
            <a:avLst>
              <a:gd name="adj" fmla="val 16667"/>
            </a:avLst>
          </a:prstGeom>
          <a:solidFill>
            <a:schemeClr val="accent1">
              <a:alpha val="90000"/>
            </a:schemeClr>
          </a:solidFill>
          <a:ln>
            <a:solidFill>
              <a:srgbClr val="475785"/>
            </a:solidFill>
            <a:round/>
          </a:ln>
          <a:effectLst>
            <a:outerShdw dir="2700000" dist="203646">
              <a:srgbClr val="80808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ru-RU" sz="2800" spc="-1" strike="noStrike">
                <a:solidFill>
                  <a:srgbClr val="ffffff"/>
                </a:solidFill>
                <a:latin typeface="PT Astra Serif"/>
                <a:ea typeface="DejaVu Sans"/>
              </a:rPr>
              <a:t>Сайт: </a:t>
            </a:r>
            <a:r>
              <a:rPr b="1" lang="en-US" sz="2800" spc="-1" strike="noStrike">
                <a:solidFill>
                  <a:srgbClr val="ffffff"/>
                </a:solidFill>
                <a:latin typeface="PT Astra Serif"/>
                <a:ea typeface="DejaVu Sans"/>
              </a:rPr>
              <a:t>minobr.saratov.gov.ru</a:t>
            </a:r>
            <a:endParaRPr b="0" lang="ru-RU" sz="2800" spc="-1" strike="noStrike">
              <a:latin typeface="Arial"/>
            </a:endParaRPr>
          </a:p>
        </p:txBody>
      </p:sp>
      <p:pic>
        <p:nvPicPr>
          <p:cNvPr id="265" name="Рисунок 335" descr=""/>
          <p:cNvPicPr/>
          <p:nvPr/>
        </p:nvPicPr>
        <p:blipFill>
          <a:blip r:embed="rId4"/>
          <a:stretch/>
        </p:blipFill>
        <p:spPr>
          <a:xfrm>
            <a:off x="360" y="4737960"/>
            <a:ext cx="9135720" cy="2112120"/>
          </a:xfrm>
          <a:prstGeom prst="rect">
            <a:avLst/>
          </a:prstGeom>
          <a:ln w="0">
            <a:noFill/>
          </a:ln>
          <a:effectLst>
            <a:outerShdw blurRad="25560" dir="2700000" dist="101823">
              <a:srgbClr val="b4c7dc"/>
            </a:outerShdw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"/>
          <p:cNvSpPr/>
          <p:nvPr/>
        </p:nvSpPr>
        <p:spPr>
          <a:xfrm>
            <a:off x="410760" y="1260000"/>
            <a:ext cx="8223840" cy="89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marL="216000" indent="-212760"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b="1" lang="ru-RU" sz="3600" spc="-1" strike="noStrike">
                <a:solidFill>
                  <a:srgbClr val="ff0000"/>
                </a:solidFill>
                <a:latin typeface="PT Astra Serif"/>
                <a:ea typeface="DejaVu Sans"/>
              </a:rPr>
              <a:t>Естественно-научный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65" name=""/>
          <p:cNvSpPr/>
          <p:nvPr/>
        </p:nvSpPr>
        <p:spPr>
          <a:xfrm>
            <a:off x="360000" y="2160000"/>
            <a:ext cx="8223840" cy="71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marL="216000" indent="-212760"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b="1" lang="ru-RU" sz="3600" spc="-1" strike="noStrike">
                <a:solidFill>
                  <a:srgbClr val="ff0000"/>
                </a:solidFill>
                <a:latin typeface="PT Astra Serif"/>
                <a:ea typeface="DejaVu Sans"/>
              </a:rPr>
              <a:t>Гуманитарный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66" name=""/>
          <p:cNvSpPr/>
          <p:nvPr/>
        </p:nvSpPr>
        <p:spPr>
          <a:xfrm>
            <a:off x="230760" y="2880000"/>
            <a:ext cx="8223840" cy="89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marL="216000" indent="-212760"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b="1" lang="ru-RU" sz="3600" spc="-1" strike="noStrike">
                <a:solidFill>
                  <a:srgbClr val="ff0000"/>
                </a:solidFill>
                <a:latin typeface="PT Astra Serif"/>
                <a:ea typeface="DejaVu Sans"/>
              </a:rPr>
              <a:t>Социально</a:t>
            </a:r>
            <a:r>
              <a:rPr b="1" lang="ru-RU" sz="3200" spc="-1" strike="noStrike">
                <a:solidFill>
                  <a:srgbClr val="ff0000"/>
                </a:solidFill>
                <a:latin typeface="PT Astra Serif"/>
                <a:ea typeface="DejaVu Sans"/>
              </a:rPr>
              <a:t>-</a:t>
            </a:r>
            <a:r>
              <a:rPr b="1" lang="ru-RU" sz="3600" spc="-1" strike="noStrike">
                <a:solidFill>
                  <a:srgbClr val="ff0000"/>
                </a:solidFill>
                <a:latin typeface="PT Astra Serif"/>
                <a:ea typeface="DejaVu Sans"/>
              </a:rPr>
              <a:t>экономический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67" name=""/>
          <p:cNvSpPr/>
          <p:nvPr/>
        </p:nvSpPr>
        <p:spPr>
          <a:xfrm>
            <a:off x="230760" y="3780000"/>
            <a:ext cx="8223840" cy="89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marL="216000" indent="-212760"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b="1" lang="ru-RU" sz="3600" spc="-1" strike="noStrike">
                <a:solidFill>
                  <a:srgbClr val="ff0000"/>
                </a:solidFill>
                <a:latin typeface="PT Astra Serif"/>
                <a:ea typeface="DejaVu Sans"/>
              </a:rPr>
              <a:t>Технологический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68" name=""/>
          <p:cNvSpPr/>
          <p:nvPr/>
        </p:nvSpPr>
        <p:spPr>
          <a:xfrm>
            <a:off x="360000" y="4860000"/>
            <a:ext cx="8223840" cy="107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marL="216000" indent="-212760"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b="1" lang="ru-RU" sz="3600" spc="-1" strike="noStrike">
                <a:solidFill>
                  <a:srgbClr val="ff0000"/>
                </a:solidFill>
                <a:latin typeface="PT Astra Serif"/>
                <a:ea typeface="DejaVu Sans"/>
              </a:rPr>
              <a:t>Универсальный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69" name="Скругленный прямоугольник 12_1"/>
          <p:cNvSpPr/>
          <p:nvPr/>
        </p:nvSpPr>
        <p:spPr>
          <a:xfrm>
            <a:off x="871200" y="180000"/>
            <a:ext cx="7763760" cy="143460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Профили обучения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(пункт 18.3.1 ФГОС СОО)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"/>
          <p:cNvSpPr/>
          <p:nvPr/>
        </p:nvSpPr>
        <p:spPr>
          <a:xfrm>
            <a:off x="410760" y="1260000"/>
            <a:ext cx="8223840" cy="71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71" name="Скругленный прямоугольник 12_2"/>
          <p:cNvSpPr/>
          <p:nvPr/>
        </p:nvSpPr>
        <p:spPr>
          <a:xfrm>
            <a:off x="691200" y="180000"/>
            <a:ext cx="7763760" cy="107496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Основания организации индивидуального отбора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72" name="Скругленный прямоугольник 12_12"/>
          <p:cNvSpPr/>
          <p:nvPr/>
        </p:nvSpPr>
        <p:spPr>
          <a:xfrm>
            <a:off x="540000" y="1440000"/>
            <a:ext cx="8275680" cy="71496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ffffff"/>
                </a:solidFill>
                <a:latin typeface="PT Astra Serif"/>
                <a:ea typeface="DejaVu Sans"/>
              </a:rPr>
              <a:t>Часть 5 статьи 67 Федерального закона № 273-ФЗ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173" name="Скругленный прямоугольник 12_13"/>
          <p:cNvSpPr/>
          <p:nvPr/>
        </p:nvSpPr>
        <p:spPr>
          <a:xfrm>
            <a:off x="540000" y="2340000"/>
            <a:ext cx="8276040" cy="323496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ffffff"/>
                </a:solidFill>
                <a:latin typeface="PT Astra Serif"/>
                <a:ea typeface="Microsoft YaHei"/>
              </a:rPr>
              <a:t>Постановление Правительства Саратовской области от 29 мая 2014 года № 313-П «Об утверждении Положения об организации индивидуального отбора при приеме либо переводе в областные государственные образовательные организации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обучения»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174" name="Скругленный прямоугольник 12_14"/>
          <p:cNvSpPr/>
          <p:nvPr/>
        </p:nvSpPr>
        <p:spPr>
          <a:xfrm>
            <a:off x="540000" y="5760000"/>
            <a:ext cx="8276040" cy="107496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Приказ министерства образования Саратовской области</a:t>
            </a:r>
            <a:endParaRPr b="0" lang="ru-RU" sz="2200" spc="-1" strike="noStrike">
              <a:latin typeface="Arial"/>
            </a:endParaRPr>
          </a:p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от 16 октября 2023 года № 1865</a:t>
            </a:r>
            <a:endParaRPr b="0" lang="ru-RU" sz="2200" spc="-1" strike="noStrike">
              <a:latin typeface="Arial"/>
            </a:endParaRPr>
          </a:p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200" spc="-1" strike="noStrike">
                <a:solidFill>
                  <a:srgbClr val="ffffff"/>
                </a:solidFill>
                <a:latin typeface="PT Astra Serif"/>
                <a:ea typeface="DejaVu Sans"/>
              </a:rPr>
              <a:t>«Об утверждении перечня профильных предметов»</a:t>
            </a:r>
            <a:endParaRPr b="0" lang="ru-RU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3"/>
          <p:cNvSpPr/>
          <p:nvPr/>
        </p:nvSpPr>
        <p:spPr>
          <a:xfrm>
            <a:off x="360000" y="3780000"/>
            <a:ext cx="8094600" cy="179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76" name="Скругленный прямоугольник 12_3"/>
          <p:cNvSpPr/>
          <p:nvPr/>
        </p:nvSpPr>
        <p:spPr>
          <a:xfrm>
            <a:off x="871200" y="180000"/>
            <a:ext cx="7763760" cy="107496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Учебный план профиля или индивидуальный учебный план (пункт 18.3.1 ФГОС СОО)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77" name="Скругленный прямоугольник 12_4"/>
          <p:cNvSpPr/>
          <p:nvPr/>
        </p:nvSpPr>
        <p:spPr>
          <a:xfrm>
            <a:off x="873000" y="1800000"/>
            <a:ext cx="7763760" cy="251496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600" spc="-1" strike="noStrike" u="sng">
                <a:solidFill>
                  <a:srgbClr val="ff0000"/>
                </a:solidFill>
                <a:uFillTx/>
                <a:latin typeface="PT Astra Serif"/>
                <a:ea typeface="Microsoft YaHei"/>
              </a:rPr>
              <a:t>Не менее 13 учебных предметов</a:t>
            </a:r>
            <a:r>
              <a:rPr b="0" lang="ru-RU" sz="2600" spc="-1" strike="noStrike">
                <a:solidFill>
                  <a:srgbClr val="ffffff"/>
                </a:solidFill>
                <a:latin typeface="PT Astra Serif"/>
                <a:ea typeface="Microsoft YaHei"/>
              </a:rPr>
              <a:t> </a:t>
            </a:r>
            <a:endParaRPr b="0" lang="ru-RU" sz="2600" spc="-1" strike="noStrike">
              <a:latin typeface="Arial"/>
            </a:endParaRPr>
          </a:p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2600" spc="-1" strike="noStrike">
                <a:solidFill>
                  <a:srgbClr val="ffffff"/>
                </a:solidFill>
                <a:latin typeface="PT Astra Serif"/>
                <a:ea typeface="Microsoft YaHei"/>
              </a:rPr>
              <a:t>(русский язык, литература, математика, иностранный язык, информатика, </a:t>
            </a:r>
            <a:r>
              <a:rPr b="1" lang="ru-RU" sz="2600" spc="-1" strike="noStrike">
                <a:solidFill>
                  <a:srgbClr val="ffffff"/>
                </a:solidFill>
                <a:latin typeface="PT Astra Serif"/>
                <a:ea typeface="Microsoft YaHei"/>
              </a:rPr>
              <a:t>физика, химия, биология</a:t>
            </a:r>
            <a:r>
              <a:rPr b="0" lang="ru-RU" sz="2600" spc="-1" strike="noStrike">
                <a:solidFill>
                  <a:srgbClr val="ffffff"/>
                </a:solidFill>
                <a:latin typeface="PT Astra Serif"/>
                <a:ea typeface="Microsoft YaHei"/>
              </a:rPr>
              <a:t>, история, </a:t>
            </a:r>
            <a:r>
              <a:rPr b="1" lang="ru-RU" sz="2600" spc="-1" strike="noStrike">
                <a:solidFill>
                  <a:srgbClr val="ffffff"/>
                </a:solidFill>
                <a:latin typeface="PT Astra Serif"/>
                <a:ea typeface="Microsoft YaHei"/>
              </a:rPr>
              <a:t>обществознание, география,</a:t>
            </a:r>
            <a:r>
              <a:rPr b="0" lang="ru-RU" sz="2600" spc="-1" strike="noStrike">
                <a:solidFill>
                  <a:srgbClr val="ffffff"/>
                </a:solidFill>
                <a:latin typeface="PT Astra Serif"/>
                <a:ea typeface="Microsoft YaHei"/>
              </a:rPr>
              <a:t> физическая культура, основы безопасности жизнедеятельности) </a:t>
            </a:r>
            <a:endParaRPr b="0" lang="ru-RU" sz="2600" spc="-1" strike="noStrike">
              <a:latin typeface="Arial"/>
            </a:endParaRPr>
          </a:p>
        </p:txBody>
      </p:sp>
      <p:sp>
        <p:nvSpPr>
          <p:cNvPr id="178" name="Скругленный прямоугольник 12_5"/>
          <p:cNvSpPr/>
          <p:nvPr/>
        </p:nvSpPr>
        <p:spPr>
          <a:xfrm>
            <a:off x="873000" y="4500360"/>
            <a:ext cx="7763760" cy="215496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2600" spc="-1" strike="noStrike">
                <a:solidFill>
                  <a:srgbClr val="ffffff"/>
                </a:solidFill>
                <a:latin typeface="PT Astra Serif"/>
                <a:ea typeface="Microsoft YaHei"/>
              </a:rPr>
              <a:t>Изучение не менее </a:t>
            </a:r>
            <a:r>
              <a:rPr b="1" lang="ru-RU" sz="2600" spc="-1" strike="noStrike" u="sng">
                <a:solidFill>
                  <a:srgbClr val="ff0000"/>
                </a:solidFill>
                <a:uFillTx/>
                <a:latin typeface="PT Astra Serif"/>
                <a:ea typeface="Microsoft YaHei"/>
              </a:rPr>
              <a:t>2 учебных предметов</a:t>
            </a:r>
            <a:r>
              <a:rPr b="0" lang="ru-RU" sz="2600" spc="-1" strike="noStrike">
                <a:solidFill>
                  <a:srgbClr val="ffffff"/>
                </a:solidFill>
                <a:latin typeface="PT Astra Serif"/>
                <a:ea typeface="Microsoft YaHei"/>
              </a:rPr>
              <a:t> </a:t>
            </a:r>
            <a:endParaRPr b="0" lang="ru-RU" sz="2600" spc="-1" strike="noStrike">
              <a:latin typeface="Arial"/>
            </a:endParaRPr>
          </a:p>
          <a:p>
            <a:pPr marL="216000" indent="-21312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2600" spc="-1" strike="noStrike">
                <a:solidFill>
                  <a:srgbClr val="ffffff"/>
                </a:solidFill>
                <a:latin typeface="PT Astra Serif"/>
                <a:ea typeface="Microsoft YaHei"/>
              </a:rPr>
              <a:t>на углубленном уровне из соответствующей профилю обучения предметной области и (или) смежной с ней предметной области</a:t>
            </a:r>
            <a:endParaRPr b="0" lang="ru-RU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/>
          <p:nvPr/>
        </p:nvSpPr>
        <p:spPr>
          <a:xfrm>
            <a:off x="360000" y="3780000"/>
            <a:ext cx="8094600" cy="179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80" name="Скругленный прямоугольник 12_ 4"/>
          <p:cNvSpPr/>
          <p:nvPr/>
        </p:nvSpPr>
        <p:spPr>
          <a:xfrm>
            <a:off x="871200" y="180000"/>
            <a:ext cx="7763760" cy="89856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Варианты учебных планов профилей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(пункт 131.20 ФОП СОО)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81" name="Скругленный прямоугольник 12_ 6"/>
          <p:cNvSpPr/>
          <p:nvPr/>
        </p:nvSpPr>
        <p:spPr>
          <a:xfrm>
            <a:off x="874800" y="1260000"/>
            <a:ext cx="7763760" cy="53856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Технологический профиль обучения</a:t>
            </a:r>
            <a:endParaRPr b="0" lang="ru-RU" sz="2800" spc="-1" strike="noStrike">
              <a:latin typeface="Arial"/>
            </a:endParaRPr>
          </a:p>
        </p:txBody>
      </p:sp>
      <p:graphicFrame>
        <p:nvGraphicFramePr>
          <p:cNvPr id="182" name=""/>
          <p:cNvGraphicFramePr/>
          <p:nvPr/>
        </p:nvGraphicFramePr>
        <p:xfrm>
          <a:off x="720000" y="3267000"/>
          <a:ext cx="8059320" cy="2177280"/>
        </p:xfrm>
        <a:graphic>
          <a:graphicData uri="http://schemas.openxmlformats.org/drawingml/2006/table">
            <a:tbl>
              <a:tblPr/>
              <a:tblGrid>
                <a:gridCol w="4028760"/>
                <a:gridCol w="4030920"/>
              </a:tblGrid>
              <a:tr h="63756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600" spc="-1" strike="noStrike">
                          <a:latin typeface="PT Astra Serif"/>
                        </a:rPr>
                        <a:t>Предметы для отбора в профиль  (учитываются 2 профильных предмета)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600" spc="-1" strike="noStrike">
                          <a:latin typeface="PT Astra Serif"/>
                        </a:rPr>
                        <a:t>Предметы для изучения на углубленном уровне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154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Информатика, физика, математика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выбираются учебные предметы и дополнительные предметы, курсы преимущественно из предметных областей «Математика и информатика» и «Естественно-научные предметы»: </a:t>
                      </a:r>
                      <a:endParaRPr b="0" lang="ru-RU" sz="1600" spc="-1" strike="noStrike">
                        <a:latin typeface="Arial"/>
                      </a:endParaRPr>
                    </a:p>
                    <a:p>
                      <a:pPr marL="216000" indent="-2160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"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математика (алгебра и начала математического анализа, геометрия, вероятность и статистика) + физика (</a:t>
                      </a:r>
                      <a:r>
                        <a:rPr b="1" i="1" lang="ru-RU" sz="1600" spc="-1" strike="noStrike" u="sng">
                          <a:uFillTx/>
                          <a:latin typeface="PT Astra Serif"/>
                          <a:ea typeface="Arial"/>
                        </a:rPr>
                        <a:t>инженерный</a:t>
                      </a: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);</a:t>
                      </a:r>
                      <a:endParaRPr b="0" lang="ru-RU" sz="1600" spc="-1" strike="noStrike">
                        <a:latin typeface="Arial"/>
                      </a:endParaRPr>
                    </a:p>
                    <a:p>
                      <a:pPr marL="216000" indent="-2160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"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математика + информатика (</a:t>
                      </a:r>
                      <a:r>
                        <a:rPr b="1" i="1" lang="ru-RU" sz="1600" spc="-1" strike="noStrike" u="sng">
                          <a:uFillTx/>
                          <a:latin typeface="PT Astra Serif"/>
                          <a:ea typeface="Arial"/>
                        </a:rPr>
                        <a:t>информационно-технологический</a:t>
                      </a: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).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183" name="Скругленный прямоугольник 12_ 14"/>
          <p:cNvSpPr/>
          <p:nvPr/>
        </p:nvSpPr>
        <p:spPr>
          <a:xfrm>
            <a:off x="866520" y="1983600"/>
            <a:ext cx="7772040" cy="107496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ru-RU" sz="22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Ориентирован на производственную, инженерную и информационную сферы деятельности</a:t>
            </a:r>
            <a:endParaRPr b="0" lang="ru-RU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4"/>
          <p:cNvSpPr/>
          <p:nvPr/>
        </p:nvSpPr>
        <p:spPr>
          <a:xfrm>
            <a:off x="360000" y="3780000"/>
            <a:ext cx="8094600" cy="179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85" name="Скругленный прямоугольник 12_ 16"/>
          <p:cNvSpPr/>
          <p:nvPr/>
        </p:nvSpPr>
        <p:spPr>
          <a:xfrm>
            <a:off x="900000" y="180000"/>
            <a:ext cx="7763760" cy="107496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Естественно-научный профиль обучения</a:t>
            </a:r>
            <a:endParaRPr b="0" lang="ru-RU" sz="2800" spc="-1" strike="noStrike">
              <a:latin typeface="Arial"/>
            </a:endParaRPr>
          </a:p>
        </p:txBody>
      </p:sp>
      <p:graphicFrame>
        <p:nvGraphicFramePr>
          <p:cNvPr id="186" name=""/>
          <p:cNvGraphicFramePr/>
          <p:nvPr/>
        </p:nvGraphicFramePr>
        <p:xfrm>
          <a:off x="929880" y="2864160"/>
          <a:ext cx="7739640" cy="2252160"/>
        </p:xfrm>
        <a:graphic>
          <a:graphicData uri="http://schemas.openxmlformats.org/drawingml/2006/table">
            <a:tbl>
              <a:tblPr/>
              <a:tblGrid>
                <a:gridCol w="3869280"/>
                <a:gridCol w="3870720"/>
              </a:tblGrid>
              <a:tr h="7124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600" spc="-1" strike="noStrike">
                          <a:latin typeface="PT Astra Serif"/>
                          <a:ea typeface="Microsoft YaHei"/>
                        </a:rPr>
                        <a:t>Предметы для отбора в профиль (учитываются 2 профильных предмета)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600" spc="-1" strike="noStrike">
                          <a:latin typeface="PT Astra Serif"/>
                        </a:rPr>
                        <a:t>Предметы для изучения на углубленном уровне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154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Химия, биология, физика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для изучения на углубленном уровне выбираются учебные предметы и дополнительные курсы преимущественно из предметных областей «Естественно-научные предметы»:</a:t>
                      </a:r>
                      <a:endParaRPr b="0" lang="ru-RU" sz="1600" spc="-1" strike="noStrike">
                        <a:latin typeface="Arial"/>
                      </a:endParaRPr>
                    </a:p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"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химия + биология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187" name="Скругленный прямоугольник 12_ 17"/>
          <p:cNvSpPr/>
          <p:nvPr/>
        </p:nvSpPr>
        <p:spPr>
          <a:xfrm>
            <a:off x="866520" y="1443600"/>
            <a:ext cx="7772040" cy="107496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ru-RU" sz="22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Ориентирован на такие сферы деятельности как медицина, биотехнологии и другие </a:t>
            </a:r>
            <a:endParaRPr b="0" lang="ru-RU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5"/>
          <p:cNvSpPr/>
          <p:nvPr/>
        </p:nvSpPr>
        <p:spPr>
          <a:xfrm>
            <a:off x="360000" y="3780000"/>
            <a:ext cx="8094600" cy="179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89" name="Скругленный прямоугольник 12_ 15"/>
          <p:cNvSpPr/>
          <p:nvPr/>
        </p:nvSpPr>
        <p:spPr>
          <a:xfrm>
            <a:off x="900000" y="180000"/>
            <a:ext cx="7763760" cy="107496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Гуманитарный профиль обучения</a:t>
            </a:r>
            <a:endParaRPr b="0" lang="ru-RU" sz="2800" spc="-1" strike="noStrike">
              <a:latin typeface="Arial"/>
            </a:endParaRPr>
          </a:p>
        </p:txBody>
      </p:sp>
      <p:graphicFrame>
        <p:nvGraphicFramePr>
          <p:cNvPr id="190" name=""/>
          <p:cNvGraphicFramePr/>
          <p:nvPr/>
        </p:nvGraphicFramePr>
        <p:xfrm>
          <a:off x="929880" y="2864160"/>
          <a:ext cx="7739640" cy="3590640"/>
        </p:xfrm>
        <a:graphic>
          <a:graphicData uri="http://schemas.openxmlformats.org/drawingml/2006/table">
            <a:tbl>
              <a:tblPr/>
              <a:tblGrid>
                <a:gridCol w="3869280"/>
                <a:gridCol w="3870720"/>
              </a:tblGrid>
              <a:tr h="7124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600" spc="-1" strike="noStrike">
                          <a:latin typeface="PT Astra Serif"/>
                          <a:ea typeface="Microsoft YaHei"/>
                        </a:rPr>
                        <a:t>Предметы для отбора в профиль (учитываются 2 профильных предмета)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600" spc="-1" strike="noStrike">
                          <a:latin typeface="PT Astra Serif"/>
                        </a:rPr>
                        <a:t>Предметы для изучения на углубленном уровне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287856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Иностранный язык, литература, история, обществознание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на углубленном уровне выбираются учебные предметы преимущественно из предметных областей «Русский язык и литература», «Общественно-научные предметы» и «Иностранные языки»:</a:t>
                      </a:r>
                      <a:endParaRPr b="0" lang="ru-RU" sz="1600" spc="-1" strike="noStrike">
                        <a:latin typeface="Arial"/>
                      </a:endParaRPr>
                    </a:p>
                    <a:p>
                      <a:pPr marL="216000" indent="-2160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"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литература+обществознание;</a:t>
                      </a:r>
                      <a:endParaRPr b="0" lang="ru-RU" sz="1600" spc="-1" strike="noStrike">
                        <a:latin typeface="Arial"/>
                      </a:endParaRPr>
                    </a:p>
                    <a:p>
                      <a:pPr marL="216000" indent="-2160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"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литература+иностранный язык;</a:t>
                      </a:r>
                      <a:endParaRPr b="0" lang="ru-RU" sz="1600" spc="-1" strike="noStrike">
                        <a:latin typeface="Arial"/>
                      </a:endParaRPr>
                    </a:p>
                    <a:p>
                      <a:pPr marL="216000" indent="-2160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"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литература+история;</a:t>
                      </a:r>
                      <a:endParaRPr b="0" lang="ru-RU" sz="1600" spc="-1" strike="noStrike">
                        <a:latin typeface="Arial"/>
                      </a:endParaRPr>
                    </a:p>
                    <a:p>
                      <a:pPr marL="216000" indent="-2160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"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история+обществознание;</a:t>
                      </a:r>
                      <a:endParaRPr b="0" lang="ru-RU" sz="1600" spc="-1" strike="noStrike">
                        <a:latin typeface="Arial"/>
                      </a:endParaRPr>
                    </a:p>
                    <a:p>
                      <a:pPr marL="216000" indent="-2160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"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иностранный язык+история:</a:t>
                      </a:r>
                      <a:endParaRPr b="0" lang="ru-RU" sz="1600" spc="-1" strike="noStrike">
                        <a:latin typeface="Arial"/>
                      </a:endParaRPr>
                    </a:p>
                    <a:p>
                      <a:pPr marL="216000" indent="-2160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"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иностранный язык+обществознание.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191" name="Скругленный прямоугольник 12_ 18"/>
          <p:cNvSpPr/>
          <p:nvPr/>
        </p:nvSpPr>
        <p:spPr>
          <a:xfrm>
            <a:off x="866520" y="1443600"/>
            <a:ext cx="7772040" cy="107496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ru-RU" sz="22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Ориентирован на такие сферы деятельности как педагогика, психология, общественные отношения и другие </a:t>
            </a:r>
            <a:endParaRPr b="0" lang="ru-RU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6"/>
          <p:cNvSpPr/>
          <p:nvPr/>
        </p:nvSpPr>
        <p:spPr>
          <a:xfrm>
            <a:off x="360000" y="3780000"/>
            <a:ext cx="8094600" cy="179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93" name="Скругленный прямоугольник 12_ 19"/>
          <p:cNvSpPr/>
          <p:nvPr/>
        </p:nvSpPr>
        <p:spPr>
          <a:xfrm>
            <a:off x="900000" y="180000"/>
            <a:ext cx="7763760" cy="898560"/>
          </a:xfrm>
          <a:prstGeom prst="roundRect">
            <a:avLst>
              <a:gd name="adj" fmla="val 16667"/>
            </a:avLst>
          </a:prstGeom>
          <a:solidFill>
            <a:srgbClr val="ff0000">
              <a:alpha val="71000"/>
            </a:srgb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ffffff"/>
                </a:solidFill>
                <a:latin typeface="PT Astra Serif"/>
                <a:ea typeface="Times New Roman"/>
              </a:rPr>
              <a:t>Социально-экономический профиль обучения</a:t>
            </a:r>
            <a:endParaRPr b="0" lang="ru-RU" sz="2800" spc="-1" strike="noStrike">
              <a:latin typeface="Arial"/>
            </a:endParaRPr>
          </a:p>
        </p:txBody>
      </p:sp>
      <p:graphicFrame>
        <p:nvGraphicFramePr>
          <p:cNvPr id="194" name=""/>
          <p:cNvGraphicFramePr/>
          <p:nvPr/>
        </p:nvGraphicFramePr>
        <p:xfrm>
          <a:off x="827280" y="3706920"/>
          <a:ext cx="7905960" cy="2603520"/>
        </p:xfrm>
        <a:graphic>
          <a:graphicData uri="http://schemas.openxmlformats.org/drawingml/2006/table">
            <a:tbl>
              <a:tblPr/>
              <a:tblGrid>
                <a:gridCol w="3869280"/>
                <a:gridCol w="4037040"/>
              </a:tblGrid>
              <a:tr h="54540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600" spc="-1" strike="noStrike">
                          <a:latin typeface="PT Astra Serif"/>
                          <a:ea typeface="Microsoft YaHei"/>
                        </a:rPr>
                        <a:t>Предметы для отбора в профиль (учитываются 2 профильных предмета)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ru-RU" sz="1600" spc="-1" strike="noStrike">
                          <a:latin typeface="PT Astra Serif"/>
                        </a:rPr>
                        <a:t>Предметы для изучения на углубленном уровне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20584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</a:rPr>
                        <a:t>Обществознание, география, информатика, математика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на углубленном уровне выбираются учебные предметы преимущественно из предметных областей «Математика и информатика», «Общественно-научные предметы»:</a:t>
                      </a:r>
                      <a:endParaRPr b="0" lang="ru-RU" sz="1600" spc="-1" strike="noStrike">
                        <a:latin typeface="Arial"/>
                      </a:endParaRPr>
                    </a:p>
                    <a:p>
                      <a:pPr marL="216000" indent="-2160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"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математика+обществознание;</a:t>
                      </a:r>
                      <a:endParaRPr b="0" lang="ru-RU" sz="1600" spc="-1" strike="noStrike">
                        <a:latin typeface="Arial"/>
                      </a:endParaRPr>
                    </a:p>
                    <a:p>
                      <a:pPr marL="216000" indent="-2160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"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обществознание+география;</a:t>
                      </a:r>
                      <a:endParaRPr b="0" lang="ru-RU" sz="1600" spc="-1" strike="noStrike">
                        <a:latin typeface="Arial"/>
                      </a:endParaRPr>
                    </a:p>
                    <a:p>
                      <a:pPr marL="216000" indent="-2160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Wingdings" charset="2"/>
                        <a:buChar char=""/>
                      </a:pPr>
                      <a:r>
                        <a:rPr b="0" lang="ru-RU" sz="1600" spc="-1" strike="noStrike">
                          <a:latin typeface="PT Astra Serif"/>
                          <a:ea typeface="Arial"/>
                        </a:rPr>
                        <a:t>математика+обществознание+география.</a:t>
                      </a:r>
                      <a:endParaRPr b="0" lang="ru-RU" sz="16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</a:pPr>
                      <a:endParaRPr b="0" lang="ru-RU" sz="16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195" name="Скругленный прямоугольник 12_ 20"/>
          <p:cNvSpPr/>
          <p:nvPr/>
        </p:nvSpPr>
        <p:spPr>
          <a:xfrm>
            <a:off x="866520" y="1440000"/>
            <a:ext cx="7772040" cy="1798560"/>
          </a:xfrm>
          <a:prstGeom prst="roundRect">
            <a:avLst>
              <a:gd name="adj" fmla="val 16667"/>
            </a:avLst>
          </a:prstGeom>
          <a:solidFill>
            <a:schemeClr val="accent1">
              <a:alpha val="71000"/>
            </a:schemeClr>
          </a:solidFill>
          <a:ln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ru-RU" sz="2200" spc="-1" strike="noStrike">
                <a:solidFill>
                  <a:srgbClr val="ffffff"/>
                </a:solidFill>
                <a:latin typeface="PT Astra Serif"/>
                <a:ea typeface="DejaVu Sans"/>
              </a:rPr>
              <a:t>Ориентирован на профессии, связанные с социальной сферой, финансами и экономикой, с обработкой информации, с такими сферами деятельности, как управление, предпринимательство, работа с финансами и другими</a:t>
            </a:r>
            <a:endParaRPr b="0" lang="ru-RU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1056</TotalTime>
  <Application>LibreOffice/7.3.5.2$Windows_X86_64 LibreOffice_project/184fe81b8c8c30d8b5082578aee2fed2ea847c01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2017-10-21T08:14:02Z</dcterms:created>
  <dc:creator>NEROZYA ELENA</dc:creator>
  <dc:description/>
  <dc:language>ru-RU</dc:language>
  <cp:lastModifiedBy/>
  <cp:lastPrinted>2024-02-08T09:13:28Z</cp:lastPrinted>
  <dcterms:modified xsi:type="dcterms:W3CDTF">2024-02-08T17:54:54Z</dcterms:modified>
  <cp:revision>720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14</vt:i4>
  </property>
  <property fmtid="{D5CDD505-2E9C-101B-9397-08002B2CF9AE}" pid="4" name="PresentationFormat">
    <vt:lpwstr>Экран (4:3)</vt:lpwstr>
  </property>
  <property fmtid="{D5CDD505-2E9C-101B-9397-08002B2CF9AE}" pid="5" name="Slides">
    <vt:i4>14</vt:i4>
  </property>
</Properties>
</file>