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300" r:id="rId3"/>
    <p:sldId id="297" r:id="rId4"/>
    <p:sldId id="267" r:id="rId5"/>
    <p:sldId id="261" r:id="rId6"/>
    <p:sldId id="299" r:id="rId7"/>
    <p:sldId id="268" r:id="rId8"/>
    <p:sldId id="294" r:id="rId9"/>
    <p:sldId id="273" r:id="rId10"/>
    <p:sldId id="265" r:id="rId11"/>
    <p:sldId id="303" r:id="rId12"/>
    <p:sldId id="301" r:id="rId13"/>
    <p:sldId id="304" r:id="rId14"/>
    <p:sldId id="306" r:id="rId15"/>
    <p:sldId id="307" r:id="rId16"/>
    <p:sldId id="308" r:id="rId17"/>
    <p:sldId id="309" r:id="rId18"/>
    <p:sldId id="312" r:id="rId19"/>
    <p:sldId id="280" r:id="rId20"/>
    <p:sldId id="313" r:id="rId21"/>
    <p:sldId id="302" r:id="rId22"/>
    <p:sldId id="314" r:id="rId23"/>
    <p:sldId id="279" r:id="rId24"/>
    <p:sldId id="259" r:id="rId25"/>
    <p:sldId id="310" r:id="rId26"/>
    <p:sldId id="296" r:id="rId27"/>
    <p:sldId id="315" r:id="rId28"/>
    <p:sldId id="316" r:id="rId29"/>
    <p:sldId id="317" r:id="rId30"/>
    <p:sldId id="293" r:id="rId31"/>
  </p:sldIdLst>
  <p:sldSz cx="9144000" cy="6858000" type="screen4x3"/>
  <p:notesSz cx="6797675" cy="9928225"/>
  <p:embeddedFontLst>
    <p:embeddedFont>
      <p:font typeface="Calibri" pitchFamily="34" charset="0"/>
      <p:regular r:id="rId34"/>
      <p:bold r:id="rId35"/>
      <p:italic r:id="rId36"/>
      <p:boldItalic r:id="rId37"/>
    </p:embeddedFont>
    <p:embeddedFont>
      <p:font typeface="MS PGothic" pitchFamily="34" charset="-128"/>
      <p:regular r:id="rId38"/>
    </p:embeddedFont>
    <p:embeddedFont>
      <p:font typeface="Century Gothic" pitchFamily="34" charset="0"/>
      <p:regular r:id="rId39"/>
      <p:bold r:id="rId40"/>
      <p:italic r:id="rId41"/>
      <p:boldItalic r:id="rId42"/>
    </p:embeddedFont>
    <p:embeddedFont>
      <p:font typeface="Monotype Corsiva" pitchFamily="66" charset="0"/>
      <p:italic r:id="rId43"/>
    </p:embeddedFont>
    <p:embeddedFont>
      <p:font typeface="Lucida Sans Unicode" pitchFamily="34" charset="0"/>
      <p:regular r:id="rId44"/>
    </p:embeddedFont>
    <p:embeddedFont>
      <p:font typeface="DejaVu Sans" pitchFamily="34" charset="0"/>
      <p:regular r:id="rId45"/>
      <p:bold r:id="rId46"/>
      <p:italic r:id="rId47"/>
      <p:boldItalic r:id="rId48"/>
    </p:embeddedFont>
    <p:embeddedFont>
      <p:font typeface="Cambria" pitchFamily="18" charset="0"/>
      <p:regular r:id="rId49"/>
      <p:bold r:id="rId50"/>
      <p:italic r:id="rId51"/>
      <p:boldItalic r:id="rId5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8" autoAdjust="0"/>
  </p:normalViewPr>
  <p:slideViewPr>
    <p:cSldViewPr>
      <p:cViewPr>
        <p:scale>
          <a:sx n="90" d="100"/>
          <a:sy n="90" d="100"/>
        </p:scale>
        <p:origin x="-2244" y="-546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8.fntdata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836" y="0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0CEF37-BBBA-41C9-80A7-86A6A505FEDB}" type="datetimeFigureOut">
              <a:rPr lang="ru-RU" smtClean="0"/>
              <a:t>24.10.2024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516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836" y="9429516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B36EC1-0008-403E-9DC5-751906D9AE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5402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836" y="0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E3F223-37A1-493A-89B5-34891DB73F1C}" type="datetimeFigureOut">
              <a:rPr lang="ru-RU" smtClean="0"/>
              <a:t>24.10.2024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516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836" y="9429516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9835B-B134-4352-8E6C-6CF3ACA202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0508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3288" y="728663"/>
            <a:ext cx="4983162" cy="3738562"/>
          </a:xfrm>
          <a:ln/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>
              <a:latin typeface="Times New Roman" pitchFamily="18" charset="0"/>
            </a:endParaRPr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fld id="{C510FEFB-96C6-497D-BE6E-9F5C758DF195}" type="slidenum">
              <a:rPr lang="ru-RU" altLang="ru-RU" smtClean="0">
                <a:solidFill>
                  <a:srgbClr val="000000"/>
                </a:solidFill>
              </a:rPr>
              <a:pPr/>
              <a:t>2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fld id="{49C23264-378E-4DAB-BC8A-C3C9404C0F04}" type="slidenum">
              <a:rPr lang="ru-RU" altLang="ru-RU" smtClean="0">
                <a:solidFill>
                  <a:srgbClr val="000000"/>
                </a:solidFill>
              </a:rPr>
              <a:pPr/>
              <a:t>25</a:t>
            </a:fld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501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501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0181" name="Text Box 3"/>
          <p:cNvSpPr txBox="1">
            <a:spLocks noChangeArrowheads="1"/>
          </p:cNvSpPr>
          <p:nvPr/>
        </p:nvSpPr>
        <p:spPr bwMode="auto"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algn="r">
              <a:buSzPct val="100000"/>
            </a:pPr>
            <a:fld id="{AEC34BF2-AADC-4250-A3B8-6548A1B5825B}" type="slidenum">
              <a:rPr lang="ru-RU" altLang="ru-RU" sz="1200">
                <a:solidFill>
                  <a:srgbClr val="000000"/>
                </a:solidFill>
                <a:latin typeface="Calibri" pitchFamily="34" charset="0"/>
              </a:rPr>
              <a:pPr algn="r">
                <a:buSzPct val="100000"/>
              </a:pPr>
              <a:t>25</a:t>
            </a:fld>
            <a:endParaRPr lang="ru-RU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6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3288" y="728663"/>
            <a:ext cx="4983162" cy="3738562"/>
          </a:xfrm>
          <a:ln/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>
              <a:latin typeface="Times New Roman" pitchFamily="18" charset="0"/>
            </a:endParaRPr>
          </a:p>
        </p:txBody>
      </p:sp>
      <p:sp>
        <p:nvSpPr>
          <p:cNvPr id="41988" name="Номер слайда 3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fld id="{2C3E894F-7262-41A1-B273-10E144A497AD}" type="slidenum">
              <a:rPr lang="ru-RU" altLang="ru-RU" smtClean="0">
                <a:solidFill>
                  <a:srgbClr val="000000"/>
                </a:solidFill>
              </a:rPr>
              <a:pPr/>
              <a:t>11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3288" y="728663"/>
            <a:ext cx="4983162" cy="3738562"/>
          </a:xfrm>
          <a:ln/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>
              <a:latin typeface="Times New Roman" pitchFamily="18" charset="0"/>
            </a:endParaRPr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fld id="{FC1291C9-410A-4E30-8F27-4A9505D919B7}" type="slidenum">
              <a:rPr lang="ru-RU" altLang="ru-RU" smtClean="0">
                <a:solidFill>
                  <a:srgbClr val="000000"/>
                </a:solidFill>
              </a:rPr>
              <a:pPr/>
              <a:t>12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fld id="{EE6C109F-9D53-4C8B-8127-FB2A0AA836A3}" type="slidenum">
              <a:rPr lang="ru-RU" altLang="ru-RU" smtClean="0">
                <a:solidFill>
                  <a:srgbClr val="000000"/>
                </a:solidFill>
              </a:rPr>
              <a:pPr/>
              <a:t>13</a:t>
            </a:fld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430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36600"/>
            <a:ext cx="4984750" cy="3740150"/>
          </a:xfrm>
          <a:ln/>
        </p:spPr>
      </p:sp>
      <p:sp>
        <p:nvSpPr>
          <p:cNvPr id="430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715907"/>
            <a:ext cx="5434993" cy="446425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3288" y="728663"/>
            <a:ext cx="4983162" cy="3738562"/>
          </a:xfrm>
          <a:ln/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>
              <a:latin typeface="Times New Roman" pitchFamily="18" charset="0"/>
            </a:endParaRPr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fld id="{04276958-F6F6-418B-A1B5-F0351CCC6280}" type="slidenum">
              <a:rPr lang="ru-RU" altLang="ru-RU" smtClean="0">
                <a:solidFill>
                  <a:srgbClr val="000000"/>
                </a:solidFill>
              </a:rPr>
              <a:pPr/>
              <a:t>14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3288" y="728663"/>
            <a:ext cx="4983162" cy="3738562"/>
          </a:xfrm>
          <a:ln/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>
              <a:latin typeface="Times New Roman" pitchFamily="18" charset="0"/>
            </a:endParaRPr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fld id="{018F5EA8-7054-4F43-969A-55527F0ADF0E}" type="slidenum">
              <a:rPr lang="ru-RU" altLang="ru-RU" smtClean="0">
                <a:solidFill>
                  <a:srgbClr val="000000"/>
                </a:solidFill>
              </a:rPr>
              <a:pPr/>
              <a:t>15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3288" y="728663"/>
            <a:ext cx="4983162" cy="3738562"/>
          </a:xfrm>
          <a:ln/>
        </p:spPr>
      </p:sp>
      <p:sp>
        <p:nvSpPr>
          <p:cNvPr id="48131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>
              <a:latin typeface="Times New Roman" pitchFamily="18" charset="0"/>
            </a:endParaRPr>
          </a:p>
        </p:txBody>
      </p:sp>
      <p:sp>
        <p:nvSpPr>
          <p:cNvPr id="48132" name="Номер слайда 3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fld id="{5D098A6C-AF3A-47A1-8111-5C8EE20B8435}" type="slidenum">
              <a:rPr lang="ru-RU" altLang="ru-RU" smtClean="0">
                <a:solidFill>
                  <a:srgbClr val="000000"/>
                </a:solidFill>
              </a:rPr>
              <a:pPr/>
              <a:t>16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3288" y="728663"/>
            <a:ext cx="4983162" cy="3738562"/>
          </a:xfrm>
          <a:ln/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>
              <a:latin typeface="Times New Roman" pitchFamily="18" charset="0"/>
            </a:endParaRPr>
          </a:p>
        </p:txBody>
      </p:sp>
      <p:sp>
        <p:nvSpPr>
          <p:cNvPr id="49156" name="Номер слайда 3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fld id="{EA45F708-99C9-4EAE-BD83-A3ED119874DA}" type="slidenum">
              <a:rPr lang="ru-RU" altLang="ru-RU" smtClean="0">
                <a:solidFill>
                  <a:srgbClr val="000000"/>
                </a:solidFill>
              </a:rPr>
              <a:pPr/>
              <a:t>17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500"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687576" y="4953000"/>
            <a:ext cx="7456805" cy="488315"/>
          </a:xfrm>
          <a:custGeom>
            <a:avLst/>
            <a:gdLst/>
            <a:ahLst/>
            <a:cxnLst/>
            <a:rect l="l" t="t" r="r" b="b"/>
            <a:pathLst>
              <a:path w="7456805" h="488314">
                <a:moveTo>
                  <a:pt x="7456424" y="0"/>
                </a:moveTo>
                <a:lnTo>
                  <a:pt x="0" y="289941"/>
                </a:lnTo>
                <a:lnTo>
                  <a:pt x="7456424" y="488188"/>
                </a:lnTo>
                <a:lnTo>
                  <a:pt x="7456424" y="0"/>
                </a:lnTo>
                <a:close/>
              </a:path>
            </a:pathLst>
          </a:custGeom>
          <a:solidFill>
            <a:srgbClr val="9FCADC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11347" y="5237734"/>
            <a:ext cx="9032875" cy="788670"/>
          </a:xfrm>
          <a:custGeom>
            <a:avLst/>
            <a:gdLst/>
            <a:ahLst/>
            <a:cxnLst/>
            <a:rect l="l" t="t" r="r" b="b"/>
            <a:pathLst>
              <a:path w="9032875" h="788670">
                <a:moveTo>
                  <a:pt x="9032652" y="0"/>
                </a:moveTo>
                <a:lnTo>
                  <a:pt x="0" y="0"/>
                </a:lnTo>
                <a:lnTo>
                  <a:pt x="9032652" y="788669"/>
                </a:lnTo>
                <a:lnTo>
                  <a:pt x="90326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000242"/>
            <a:ext cx="9144000" cy="1857756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4991632"/>
            <a:ext cx="9144000" cy="802666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13332" y="118871"/>
            <a:ext cx="7607808" cy="72694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10/24/2024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10/24/2024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10/24/2024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084A4E-35FC-4EF1-9967-2334083777F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83371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4838" cy="14335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5425" cy="452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0FBDEB-B1B3-46A5-B2AC-D92AC63AABF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08179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5DBE4-37F9-4CCB-B930-03DAC6E8E23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73100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687576" y="4953000"/>
            <a:ext cx="7456805" cy="488315"/>
          </a:xfrm>
          <a:custGeom>
            <a:avLst/>
            <a:gdLst/>
            <a:ahLst/>
            <a:cxnLst/>
            <a:rect l="l" t="t" r="r" b="b"/>
            <a:pathLst>
              <a:path w="7456805" h="488314">
                <a:moveTo>
                  <a:pt x="7456424" y="0"/>
                </a:moveTo>
                <a:lnTo>
                  <a:pt x="0" y="289941"/>
                </a:lnTo>
                <a:lnTo>
                  <a:pt x="7456424" y="488188"/>
                </a:lnTo>
                <a:lnTo>
                  <a:pt x="7456424" y="0"/>
                </a:lnTo>
                <a:close/>
              </a:path>
            </a:pathLst>
          </a:custGeom>
          <a:solidFill>
            <a:srgbClr val="9FCADC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11347" y="5237734"/>
            <a:ext cx="9032875" cy="788670"/>
          </a:xfrm>
          <a:custGeom>
            <a:avLst/>
            <a:gdLst/>
            <a:ahLst/>
            <a:cxnLst/>
            <a:rect l="l" t="t" r="r" b="b"/>
            <a:pathLst>
              <a:path w="9032875" h="788670">
                <a:moveTo>
                  <a:pt x="9032652" y="0"/>
                </a:moveTo>
                <a:lnTo>
                  <a:pt x="0" y="0"/>
                </a:lnTo>
                <a:lnTo>
                  <a:pt x="9032652" y="788669"/>
                </a:lnTo>
                <a:lnTo>
                  <a:pt x="90326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0" y="5000242"/>
            <a:ext cx="9144000" cy="1857756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0" y="4991632"/>
            <a:ext cx="9144000" cy="80266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41172" y="118110"/>
            <a:ext cx="8661654" cy="8794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283711" y="2091690"/>
            <a:ext cx="5712459" cy="16262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00"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6.jpe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nsultant.ru/document/Cons_doc_LAW_165517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nsultant.ru/document/Cons_doc_LAW_165517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nsultant.ru/document/Cons_doc_LAW_165517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18" Type="http://schemas.openxmlformats.org/officeDocument/2006/relationships/image" Target="../media/image90.png"/><Relationship Id="rId26" Type="http://schemas.openxmlformats.org/officeDocument/2006/relationships/image" Target="../media/image98.png"/><Relationship Id="rId3" Type="http://schemas.openxmlformats.org/officeDocument/2006/relationships/image" Target="../media/image7.png"/><Relationship Id="rId21" Type="http://schemas.openxmlformats.org/officeDocument/2006/relationships/image" Target="../media/image93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17" Type="http://schemas.openxmlformats.org/officeDocument/2006/relationships/image" Target="../media/image89.png"/><Relationship Id="rId25" Type="http://schemas.openxmlformats.org/officeDocument/2006/relationships/image" Target="../media/image97.png"/><Relationship Id="rId2" Type="http://schemas.openxmlformats.org/officeDocument/2006/relationships/image" Target="../media/image75.png"/><Relationship Id="rId16" Type="http://schemas.openxmlformats.org/officeDocument/2006/relationships/image" Target="../media/image88.png"/><Relationship Id="rId20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24" Type="http://schemas.openxmlformats.org/officeDocument/2006/relationships/image" Target="../media/image96.png"/><Relationship Id="rId5" Type="http://schemas.openxmlformats.org/officeDocument/2006/relationships/image" Target="../media/image77.png"/><Relationship Id="rId15" Type="http://schemas.openxmlformats.org/officeDocument/2006/relationships/image" Target="../media/image87.png"/><Relationship Id="rId23" Type="http://schemas.openxmlformats.org/officeDocument/2006/relationships/image" Target="../media/image95.png"/><Relationship Id="rId28" Type="http://schemas.openxmlformats.org/officeDocument/2006/relationships/image" Target="../media/image100.png"/><Relationship Id="rId10" Type="http://schemas.openxmlformats.org/officeDocument/2006/relationships/image" Target="../media/image82.jpg"/><Relationship Id="rId19" Type="http://schemas.openxmlformats.org/officeDocument/2006/relationships/image" Target="../media/image91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Relationship Id="rId14" Type="http://schemas.openxmlformats.org/officeDocument/2006/relationships/image" Target="../media/image86.png"/><Relationship Id="rId22" Type="http://schemas.openxmlformats.org/officeDocument/2006/relationships/image" Target="../media/image94.png"/><Relationship Id="rId27" Type="http://schemas.openxmlformats.org/officeDocument/2006/relationships/image" Target="../media/image9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8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g"/><Relationship Id="rId5" Type="http://schemas.openxmlformats.org/officeDocument/2006/relationships/image" Target="../media/image106.jpg"/><Relationship Id="rId4" Type="http://schemas.openxmlformats.org/officeDocument/2006/relationships/image" Target="../media/image10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ge.edu.ru/" TargetMode="External"/><Relationship Id="rId3" Type="http://schemas.openxmlformats.org/officeDocument/2006/relationships/image" Target="../media/image110.png"/><Relationship Id="rId7" Type="http://schemas.openxmlformats.org/officeDocument/2006/relationships/hyperlink" Target="http://www.fipi.ru/" TargetMode="External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rustest.ru/" TargetMode="External"/><Relationship Id="rId5" Type="http://schemas.openxmlformats.org/officeDocument/2006/relationships/hyperlink" Target="http://minobr.saratov.gov.ru/" TargetMode="External"/><Relationship Id="rId10" Type="http://schemas.openxmlformats.org/officeDocument/2006/relationships/hyperlink" Target="http://www.sarrcoko.ru/" TargetMode="External"/><Relationship Id="rId4" Type="http://schemas.openxmlformats.org/officeDocument/2006/relationships/hyperlink" Target="http://www.obrnadzor.gov.ru/" TargetMode="External"/><Relationship Id="rId9" Type="http://schemas.openxmlformats.org/officeDocument/2006/relationships/hyperlink" Target="http://gia.edu.ru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sarschool76.narod.ru/sarkomobr.ru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hyperlink" Target="https://gim108-sar.gosuslugi.ru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jpg"/><Relationship Id="rId4" Type="http://schemas.openxmlformats.org/officeDocument/2006/relationships/image" Target="../media/image16.png"/><Relationship Id="rId9" Type="http://schemas.openxmlformats.org/officeDocument/2006/relationships/image" Target="../media/image2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jp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jp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2261" y="0"/>
            <a:ext cx="9061739" cy="6858000"/>
            <a:chOff x="0" y="12"/>
            <a:chExt cx="9143999" cy="6715138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2"/>
              <a:ext cx="1943989" cy="107999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00625" y="3143275"/>
              <a:ext cx="4143374" cy="357187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86625" y="142887"/>
              <a:ext cx="1714500" cy="114298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358126" y="1000125"/>
              <a:ext cx="929005" cy="285750"/>
            </a:xfrm>
            <a:custGeom>
              <a:avLst/>
              <a:gdLst/>
              <a:ahLst/>
              <a:cxnLst/>
              <a:rect l="l" t="t" r="r" b="b"/>
              <a:pathLst>
                <a:path w="929004" h="285750">
                  <a:moveTo>
                    <a:pt x="928700" y="0"/>
                  </a:moveTo>
                  <a:lnTo>
                    <a:pt x="0" y="0"/>
                  </a:lnTo>
                  <a:lnTo>
                    <a:pt x="0" y="285750"/>
                  </a:lnTo>
                  <a:lnTo>
                    <a:pt x="928700" y="285750"/>
                  </a:lnTo>
                  <a:lnTo>
                    <a:pt x="9287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62000" y="1452648"/>
            <a:ext cx="778452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tx2"/>
                </a:solidFill>
                <a:latin typeface="Monotype Corsiva" pitchFamily="66" charset="0"/>
              </a:rPr>
              <a:t>Родительское собрание по вопросам проведения государственной итоговой аттестации </a:t>
            </a:r>
            <a:endParaRPr lang="ru-RU" sz="4400" b="1" dirty="0">
              <a:solidFill>
                <a:schemeClr val="tx2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73" y="4174"/>
            <a:ext cx="1451548" cy="85307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3552" y="864108"/>
            <a:ext cx="5806439" cy="142646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03704" y="2487167"/>
            <a:ext cx="6876287" cy="134416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3444" y="4055364"/>
            <a:ext cx="7534656" cy="160477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8015" y="5774435"/>
            <a:ext cx="7740396" cy="918971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221488" y="869324"/>
            <a:ext cx="8773160" cy="561499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155950" marR="5080" algn="just">
              <a:lnSpc>
                <a:spcPct val="99800"/>
              </a:lnSpc>
              <a:spcBef>
                <a:spcPts val="105"/>
              </a:spcBef>
            </a:pPr>
            <a:r>
              <a:rPr sz="1600" b="1" dirty="0">
                <a:solidFill>
                  <a:srgbClr val="FFFFFF"/>
                </a:solidFill>
                <a:latin typeface="Times New Roman"/>
                <a:cs typeface="Times New Roman"/>
              </a:rPr>
              <a:t>Выбранные </a:t>
            </a:r>
            <a:r>
              <a:rPr sz="1600" b="1" spc="-5" dirty="0" err="1">
                <a:solidFill>
                  <a:srgbClr val="FFFFFF"/>
                </a:solidFill>
                <a:latin typeface="Times New Roman"/>
                <a:cs typeface="Times New Roman"/>
              </a:rPr>
              <a:t>участниками</a:t>
            </a: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ГИА </a:t>
            </a: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учебные </a:t>
            </a:r>
            <a:r>
              <a:rPr sz="16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предметы, форма  </a:t>
            </a: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(формы) ГИА, </a:t>
            </a:r>
            <a:r>
              <a:rPr sz="1600" b="1" dirty="0">
                <a:solidFill>
                  <a:srgbClr val="FFFFFF"/>
                </a:solidFill>
                <a:latin typeface="Times New Roman"/>
                <a:cs typeface="Times New Roman"/>
              </a:rPr>
              <a:t>а также сроки участия в </a:t>
            </a: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ГИА указываются  </a:t>
            </a:r>
            <a:r>
              <a:rPr sz="1600" b="1" dirty="0">
                <a:solidFill>
                  <a:srgbClr val="FFFFFF"/>
                </a:solidFill>
                <a:latin typeface="Times New Roman"/>
                <a:cs typeface="Times New Roman"/>
              </a:rPr>
              <a:t>ими в </a:t>
            </a: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заявлениях. Заявление об </a:t>
            </a:r>
            <a:r>
              <a:rPr sz="1600" b="1" dirty="0">
                <a:solidFill>
                  <a:srgbClr val="FFFFFF"/>
                </a:solidFill>
                <a:latin typeface="Times New Roman"/>
                <a:cs typeface="Times New Roman"/>
              </a:rPr>
              <a:t>участии в </a:t>
            </a:r>
            <a:r>
              <a:rPr sz="1600" b="1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ГИА</a:t>
            </a:r>
            <a:r>
              <a:rPr lang="ru-RU" sz="1600" b="1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-9</a:t>
            </a:r>
            <a:r>
              <a:rPr sz="1600" b="1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подаются </a:t>
            </a: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до  </a:t>
            </a:r>
            <a:r>
              <a:rPr sz="2000" b="1" spc="-5" dirty="0">
                <a:solidFill>
                  <a:srgbClr val="9B2C2A"/>
                </a:solidFill>
                <a:latin typeface="Times New Roman"/>
                <a:cs typeface="Times New Roman"/>
              </a:rPr>
              <a:t>1 марта </a:t>
            </a: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(включительно) </a:t>
            </a:r>
            <a:r>
              <a:rPr sz="1600" b="1" spc="-10" dirty="0" err="1">
                <a:solidFill>
                  <a:srgbClr val="FFFFFF"/>
                </a:solidFill>
                <a:latin typeface="Times New Roman"/>
                <a:cs typeface="Times New Roman"/>
              </a:rPr>
              <a:t>текущего</a:t>
            </a:r>
            <a:r>
              <a:rPr sz="16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spc="-2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года</a:t>
            </a:r>
            <a:r>
              <a:rPr lang="ru-RU" sz="1600" b="1" spc="-2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 ГИА-11 – до 1 февраля.</a:t>
            </a: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100" dirty="0">
              <a:latin typeface="Times New Roman"/>
              <a:cs typeface="Times New Roman"/>
            </a:endParaRPr>
          </a:p>
          <a:p>
            <a:pPr marL="2084705">
              <a:lnSpc>
                <a:spcPct val="100000"/>
              </a:lnSpc>
              <a:spcBef>
                <a:spcPts val="5"/>
              </a:spcBef>
            </a:pP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Заявление </a:t>
            </a:r>
            <a:r>
              <a:rPr sz="1600" b="1" dirty="0">
                <a:solidFill>
                  <a:srgbClr val="FFFFFF"/>
                </a:solidFill>
                <a:latin typeface="Times New Roman"/>
                <a:cs typeface="Times New Roman"/>
              </a:rPr>
              <a:t>об </a:t>
            </a: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участии </a:t>
            </a:r>
            <a:r>
              <a:rPr sz="1600" b="1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ГИА</a:t>
            </a:r>
            <a:r>
              <a:rPr sz="1600" b="1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подается:</a:t>
            </a:r>
            <a:endParaRPr sz="1600" dirty="0">
              <a:latin typeface="Times New Roman"/>
              <a:cs typeface="Times New Roman"/>
            </a:endParaRPr>
          </a:p>
          <a:p>
            <a:pPr marL="2084705" marR="668020">
              <a:lnSpc>
                <a:spcPct val="100000"/>
              </a:lnSpc>
              <a:buFont typeface="Times New Roman"/>
              <a:buChar char="-"/>
              <a:tabLst>
                <a:tab pos="2204085" algn="l"/>
              </a:tabLst>
            </a:pP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обучающимися </a:t>
            </a:r>
            <a:r>
              <a:rPr sz="1600" b="1" dirty="0">
                <a:solidFill>
                  <a:srgbClr val="FFFFFF"/>
                </a:solidFill>
                <a:latin typeface="Times New Roman"/>
                <a:cs typeface="Times New Roman"/>
              </a:rPr>
              <a:t>– в </a:t>
            </a:r>
            <a:r>
              <a:rPr sz="16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образовательные </a:t>
            </a: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организации, </a:t>
            </a:r>
            <a:r>
              <a:rPr sz="1600" b="1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sz="16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которых  </a:t>
            </a: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обучающиеся осваивают </a:t>
            </a:r>
            <a:r>
              <a:rPr sz="16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образовательные </a:t>
            </a: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программы </a:t>
            </a:r>
            <a:r>
              <a:rPr sz="16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основного  </a:t>
            </a:r>
            <a:r>
              <a:rPr sz="16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общего</a:t>
            </a:r>
            <a:r>
              <a:rPr sz="1600" b="1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образования;</a:t>
            </a:r>
            <a:endParaRPr sz="1600" dirty="0">
              <a:latin typeface="Times New Roman"/>
              <a:cs typeface="Times New Roman"/>
            </a:endParaRPr>
          </a:p>
          <a:p>
            <a:pPr marL="2203450" indent="-119380">
              <a:lnSpc>
                <a:spcPct val="100000"/>
              </a:lnSpc>
              <a:buFont typeface="Times New Roman"/>
              <a:buChar char="-"/>
              <a:tabLst>
                <a:tab pos="2204085" algn="l"/>
              </a:tabLst>
            </a:pP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экстернами </a:t>
            </a:r>
            <a:r>
              <a:rPr sz="1600" b="1" dirty="0">
                <a:solidFill>
                  <a:srgbClr val="FFFFFF"/>
                </a:solidFill>
                <a:latin typeface="Times New Roman"/>
                <a:cs typeface="Times New Roman"/>
              </a:rPr>
              <a:t>– в </a:t>
            </a:r>
            <a:r>
              <a:rPr sz="16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образовательные </a:t>
            </a:r>
            <a:r>
              <a:rPr sz="1600" b="1" dirty="0">
                <a:solidFill>
                  <a:srgbClr val="FFFFFF"/>
                </a:solidFill>
                <a:latin typeface="Times New Roman"/>
                <a:cs typeface="Times New Roman"/>
              </a:rPr>
              <a:t>организации </a:t>
            </a: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по </a:t>
            </a:r>
            <a:r>
              <a:rPr sz="16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выбору</a:t>
            </a:r>
            <a:r>
              <a:rPr sz="1600" b="1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экстернов.</a:t>
            </a: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400" dirty="0">
              <a:latin typeface="Times New Roman"/>
              <a:cs typeface="Times New Roman"/>
            </a:endParaRPr>
          </a:p>
          <a:p>
            <a:pPr marL="12700" marR="1433830" algn="just">
              <a:lnSpc>
                <a:spcPct val="100000"/>
              </a:lnSpc>
            </a:pP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Обучающиеся </a:t>
            </a:r>
            <a:r>
              <a:rPr sz="1600" b="1" dirty="0">
                <a:solidFill>
                  <a:srgbClr val="FFFFFF"/>
                </a:solidFill>
                <a:latin typeface="Times New Roman"/>
                <a:cs typeface="Times New Roman"/>
              </a:rPr>
              <a:t>с ОВЗ </a:t>
            </a: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при </a:t>
            </a:r>
            <a:r>
              <a:rPr sz="1600" b="1" spc="-20" dirty="0">
                <a:solidFill>
                  <a:srgbClr val="FFFFFF"/>
                </a:solidFill>
                <a:latin typeface="Times New Roman"/>
                <a:cs typeface="Times New Roman"/>
              </a:rPr>
              <a:t>подаче </a:t>
            </a:r>
            <a:r>
              <a:rPr sz="16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заявления представляют </a:t>
            </a: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копию  </a:t>
            </a:r>
            <a:r>
              <a:rPr sz="16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рекомендаций психолого-медико-педагогической комиссии, </a:t>
            </a:r>
            <a:r>
              <a:rPr sz="1600" b="1" dirty="0">
                <a:solidFill>
                  <a:srgbClr val="FFFFFF"/>
                </a:solidFill>
                <a:latin typeface="Times New Roman"/>
                <a:cs typeface="Times New Roman"/>
              </a:rPr>
              <a:t>а </a:t>
            </a: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обучающиеся  </a:t>
            </a:r>
            <a:r>
              <a:rPr sz="1600" b="1" dirty="0">
                <a:solidFill>
                  <a:srgbClr val="FFFFFF"/>
                </a:solidFill>
                <a:latin typeface="Times New Roman"/>
                <a:cs typeface="Times New Roman"/>
              </a:rPr>
              <a:t>дети-инвалиды и </a:t>
            </a: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инвалиды </a:t>
            </a:r>
            <a:r>
              <a:rPr sz="1600" b="1" dirty="0">
                <a:solidFill>
                  <a:srgbClr val="FFFFFF"/>
                </a:solidFill>
                <a:latin typeface="Times New Roman"/>
                <a:cs typeface="Times New Roman"/>
              </a:rPr>
              <a:t>- оригинал или </a:t>
            </a: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заверенную </a:t>
            </a:r>
            <a:r>
              <a:rPr sz="1600" b="1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sz="16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установленном  </a:t>
            </a:r>
            <a:r>
              <a:rPr sz="16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порядке </a:t>
            </a: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копию </a:t>
            </a:r>
            <a:r>
              <a:rPr sz="1600" b="1" dirty="0">
                <a:solidFill>
                  <a:srgbClr val="FFFFFF"/>
                </a:solidFill>
                <a:latin typeface="Times New Roman"/>
                <a:cs typeface="Times New Roman"/>
              </a:rPr>
              <a:t>справки, </a:t>
            </a: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подтверждающей </a:t>
            </a:r>
            <a:r>
              <a:rPr sz="1600" b="1" dirty="0">
                <a:solidFill>
                  <a:srgbClr val="FFFFFF"/>
                </a:solidFill>
                <a:latin typeface="Times New Roman"/>
                <a:cs typeface="Times New Roman"/>
              </a:rPr>
              <a:t>факт </a:t>
            </a:r>
            <a:r>
              <a:rPr sz="16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установления </a:t>
            </a: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инвалидности,  выданной федеральным </a:t>
            </a:r>
            <a:r>
              <a:rPr sz="16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государственным </a:t>
            </a: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учреждением медико-социальной  </a:t>
            </a:r>
            <a:r>
              <a:rPr sz="16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экспертизы.</a:t>
            </a: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700" dirty="0">
              <a:latin typeface="Times New Roman"/>
              <a:cs typeface="Times New Roman"/>
            </a:endParaRPr>
          </a:p>
          <a:p>
            <a:pPr marL="12700" marR="1495425">
              <a:lnSpc>
                <a:spcPct val="100000"/>
              </a:lnSpc>
            </a:pPr>
            <a:r>
              <a:rPr sz="1600" b="1" spc="-5" dirty="0">
                <a:solidFill>
                  <a:srgbClr val="6C0F13"/>
                </a:solidFill>
                <a:latin typeface="Times New Roman"/>
                <a:cs typeface="Times New Roman"/>
              </a:rPr>
              <a:t>Заявление на участие </a:t>
            </a:r>
            <a:r>
              <a:rPr sz="1600" b="1" dirty="0">
                <a:solidFill>
                  <a:srgbClr val="6C0F13"/>
                </a:solidFill>
                <a:latin typeface="Times New Roman"/>
                <a:cs typeface="Times New Roman"/>
              </a:rPr>
              <a:t>в </a:t>
            </a:r>
            <a:r>
              <a:rPr sz="1600" b="1" spc="-5" dirty="0">
                <a:solidFill>
                  <a:srgbClr val="6C0F13"/>
                </a:solidFill>
                <a:latin typeface="Times New Roman"/>
                <a:cs typeface="Times New Roman"/>
              </a:rPr>
              <a:t>экзамене подается обучающимися лично на </a:t>
            </a:r>
            <a:r>
              <a:rPr sz="1600" b="1" spc="-10" dirty="0">
                <a:solidFill>
                  <a:srgbClr val="6C0F13"/>
                </a:solidFill>
                <a:latin typeface="Times New Roman"/>
                <a:cs typeface="Times New Roman"/>
              </a:rPr>
              <a:t>основании  </a:t>
            </a:r>
            <a:r>
              <a:rPr sz="1600" b="1" spc="-5" dirty="0">
                <a:solidFill>
                  <a:srgbClr val="6C0F13"/>
                </a:solidFill>
                <a:latin typeface="Times New Roman"/>
                <a:cs typeface="Times New Roman"/>
              </a:rPr>
              <a:t>документа, </a:t>
            </a:r>
            <a:r>
              <a:rPr sz="1600" b="1" spc="-15" dirty="0">
                <a:solidFill>
                  <a:srgbClr val="6C0F13"/>
                </a:solidFill>
                <a:latin typeface="Times New Roman"/>
                <a:cs typeface="Times New Roman"/>
              </a:rPr>
              <a:t>удостоверяющего </a:t>
            </a:r>
            <a:r>
              <a:rPr sz="1600" b="1" spc="-5" dirty="0">
                <a:solidFill>
                  <a:srgbClr val="6C0F13"/>
                </a:solidFill>
                <a:latin typeface="Times New Roman"/>
                <a:cs typeface="Times New Roman"/>
              </a:rPr>
              <a:t>их личность, или их родителями (законными  представителями) на </a:t>
            </a:r>
            <a:r>
              <a:rPr sz="1600" b="1" spc="-10" dirty="0">
                <a:solidFill>
                  <a:srgbClr val="6C0F13"/>
                </a:solidFill>
                <a:latin typeface="Times New Roman"/>
                <a:cs typeface="Times New Roman"/>
              </a:rPr>
              <a:t>основании </a:t>
            </a:r>
            <a:r>
              <a:rPr sz="1600" b="1" spc="-5" dirty="0">
                <a:solidFill>
                  <a:srgbClr val="6C0F13"/>
                </a:solidFill>
                <a:latin typeface="Times New Roman"/>
                <a:cs typeface="Times New Roman"/>
              </a:rPr>
              <a:t>документа, </a:t>
            </a:r>
            <a:r>
              <a:rPr sz="1600" b="1" spc="-15" dirty="0">
                <a:solidFill>
                  <a:srgbClr val="6C0F13"/>
                </a:solidFill>
                <a:latin typeface="Times New Roman"/>
                <a:cs typeface="Times New Roman"/>
              </a:rPr>
              <a:t>удостоверяющего </a:t>
            </a:r>
            <a:r>
              <a:rPr sz="1600" b="1" spc="-5" dirty="0">
                <a:solidFill>
                  <a:srgbClr val="6C0F13"/>
                </a:solidFill>
                <a:latin typeface="Times New Roman"/>
                <a:cs typeface="Times New Roman"/>
              </a:rPr>
              <a:t>их</a:t>
            </a:r>
            <a:r>
              <a:rPr sz="1600" b="1" spc="35" dirty="0">
                <a:solidFill>
                  <a:srgbClr val="6C0F13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6C0F13"/>
                </a:solidFill>
                <a:latin typeface="Times New Roman"/>
                <a:cs typeface="Times New Roman"/>
              </a:rPr>
              <a:t>личность</a:t>
            </a:r>
            <a:endParaRPr sz="1600" dirty="0">
              <a:latin typeface="Times New Roman"/>
              <a:cs typeface="Times New Roman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495044" y="0"/>
            <a:ext cx="7648956" cy="1728497"/>
            <a:chOff x="1495044" y="0"/>
            <a:chExt cx="7648956" cy="1728497"/>
          </a:xfrm>
        </p:grpSpPr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29942" y="472467"/>
              <a:ext cx="1055243" cy="125603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95044" y="0"/>
              <a:ext cx="7648956" cy="864108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384044" y="118110"/>
            <a:ext cx="587756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5" dirty="0"/>
              <a:t>Подача </a:t>
            </a:r>
            <a:r>
              <a:rPr spc="-10" dirty="0"/>
              <a:t>заявления </a:t>
            </a:r>
            <a:r>
              <a:rPr spc="-5" dirty="0"/>
              <a:t>на </a:t>
            </a:r>
            <a:r>
              <a:rPr dirty="0"/>
              <a:t>участие в</a:t>
            </a:r>
            <a:r>
              <a:rPr spc="-50" dirty="0"/>
              <a:t> </a:t>
            </a:r>
            <a:r>
              <a:rPr spc="-5" dirty="0"/>
              <a:t>ГИА</a:t>
            </a:r>
          </a:p>
        </p:txBody>
      </p:sp>
      <p:grpSp>
        <p:nvGrpSpPr>
          <p:cNvPr id="13" name="object 13"/>
          <p:cNvGrpSpPr/>
          <p:nvPr/>
        </p:nvGrpSpPr>
        <p:grpSpPr>
          <a:xfrm>
            <a:off x="7405751" y="3838587"/>
            <a:ext cx="1738630" cy="3019425"/>
            <a:chOff x="7405751" y="3838587"/>
            <a:chExt cx="1738630" cy="3019425"/>
          </a:xfrm>
        </p:grpSpPr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715250" y="3857637"/>
              <a:ext cx="1357376" cy="1857375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7705725" y="3848112"/>
              <a:ext cx="1376680" cy="1876425"/>
            </a:xfrm>
            <a:custGeom>
              <a:avLst/>
              <a:gdLst/>
              <a:ahLst/>
              <a:cxnLst/>
              <a:rect l="l" t="t" r="r" b="b"/>
              <a:pathLst>
                <a:path w="1376679" h="1876425">
                  <a:moveTo>
                    <a:pt x="0" y="1876425"/>
                  </a:moveTo>
                  <a:lnTo>
                    <a:pt x="1376426" y="1876425"/>
                  </a:lnTo>
                  <a:lnTo>
                    <a:pt x="1376426" y="0"/>
                  </a:lnTo>
                  <a:lnTo>
                    <a:pt x="0" y="0"/>
                  </a:lnTo>
                  <a:lnTo>
                    <a:pt x="0" y="1876425"/>
                  </a:lnTo>
                  <a:close/>
                </a:path>
              </a:pathLst>
            </a:custGeom>
            <a:ln w="19050">
              <a:solidFill>
                <a:srgbClr val="0F5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405751" y="5482869"/>
              <a:ext cx="1738248" cy="1375128"/>
            </a:xfrm>
            <a:prstGeom prst="rect">
              <a:avLst/>
            </a:prstGeom>
          </p:spPr>
        </p:pic>
      </p:grpSp>
      <p:sp>
        <p:nvSpPr>
          <p:cNvPr id="17" name="AutoShape 2" descr="1706774835_mur-mur-top-p-kartinka-den-vtoroi-vkontakte-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 descr="C:\Users\User\Downloads\1706774835_mur-mur-top-p-kartinka-den-vtoroi-vkontakte-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22" y="1091622"/>
            <a:ext cx="1739550" cy="180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1752599" y="152400"/>
            <a:ext cx="7377223" cy="553998"/>
          </a:xfrm>
        </p:spPr>
        <p:txBody>
          <a:bodyPr/>
          <a:lstStyle/>
          <a:p>
            <a:r>
              <a:rPr lang="ru-RU" altLang="ru-RU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Допуск к ГИА в 11 классе </a:t>
            </a:r>
            <a:endParaRPr lang="ru-RU" altLang="ru-RU" sz="3600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1" name="Объект 2"/>
          <p:cNvSpPr>
            <a:spLocks noGrp="1"/>
          </p:cNvSpPr>
          <p:nvPr>
            <p:ph idx="4294967295"/>
          </p:nvPr>
        </p:nvSpPr>
        <p:spPr>
          <a:xfrm>
            <a:off x="381000" y="838200"/>
            <a:ext cx="8305800" cy="3816429"/>
          </a:xfrm>
          <a:prstGeom prst="rect">
            <a:avLst/>
          </a:prstGeom>
        </p:spPr>
        <p:txBody>
          <a:bodyPr/>
          <a:lstStyle/>
          <a:p>
            <a:pPr marL="0" indent="0" algn="just">
              <a:buFont typeface="Times New Roman" pitchFamily="18" charset="0"/>
              <a:buNone/>
            </a:pPr>
            <a:r>
              <a:rPr lang="ru-RU" alt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К ГИА допускаются обучающиеся, не имеющие академической задолженности, </a:t>
            </a:r>
            <a:r>
              <a:rPr lang="ru-RU" altLang="ru-RU" sz="28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том числе за итоговое сочинение (изложение), </a:t>
            </a:r>
            <a:r>
              <a:rPr lang="ru-RU" alt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в полном объеме выполнившие учебный план (имеющие </a:t>
            </a:r>
            <a:r>
              <a:rPr lang="ru-RU" altLang="ru-RU" sz="28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годовые отметки</a:t>
            </a:r>
            <a:r>
              <a:rPr lang="ru-RU" alt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по всем учебным предметам учебного плана за каждый год обучения по образовательной программе среднего общего образования не ниже удовлетворительных)</a:t>
            </a:r>
          </a:p>
          <a:p>
            <a:pPr marL="0" indent="0" algn="just">
              <a:buFont typeface="Times New Roman" pitchFamily="18" charset="0"/>
              <a:buNone/>
            </a:pPr>
            <a:endParaRPr lang="ru-RU" alt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62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0"/>
            <a:ext cx="9210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2844" y="1285860"/>
            <a:ext cx="4286280" cy="956773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tIns="108000" bIns="108000">
            <a:spAutoFit/>
          </a:bodyPr>
          <a:lstStyle/>
          <a:p>
            <a:pPr algn="ctr" eaLnBrk="1" hangingPunct="1"/>
            <a:r>
              <a:rPr lang="ru-RU" sz="2400">
                <a:latin typeface="Times New Roman" pitchFamily="18" charset="0"/>
                <a:cs typeface="Times New Roman" pitchFamily="18" charset="0"/>
              </a:rPr>
              <a:t>Единый государственный экзамен (ЕГЭ)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0" y="1285860"/>
            <a:ext cx="4286280" cy="956773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tIns="108000" bIns="108000">
            <a:spAutoFit/>
          </a:bodyPr>
          <a:lstStyle/>
          <a:p>
            <a:pPr algn="ctr" eaLnBrk="1" hangingPunct="1"/>
            <a:r>
              <a:rPr lang="ru-RU" sz="2400">
                <a:latin typeface="Times New Roman" pitchFamily="18" charset="0"/>
                <a:cs typeface="Times New Roman" pitchFamily="18" charset="0"/>
              </a:rPr>
              <a:t>Государственный выпускной экзамен (ГВЭ)</a:t>
            </a:r>
          </a:p>
        </p:txBody>
      </p:sp>
      <p:sp>
        <p:nvSpPr>
          <p:cNvPr id="8" name="Стрелка вниз 7"/>
          <p:cNvSpPr/>
          <p:nvPr/>
        </p:nvSpPr>
        <p:spPr>
          <a:xfrm>
            <a:off x="1571604" y="2285992"/>
            <a:ext cx="1500198" cy="978408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6000760" y="2285992"/>
            <a:ext cx="1500198" cy="978408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14282" y="3357562"/>
            <a:ext cx="2143140" cy="1314473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tIns="468000" bIns="468000">
            <a:spAutoFit/>
          </a:bodyPr>
          <a:lstStyle/>
          <a:p>
            <a:pPr algn="ctr" eaLnBrk="1" hangingPunct="1"/>
            <a:r>
              <a:rPr lang="ru-RU" sz="2400">
                <a:latin typeface="Times New Roman" pitchFamily="18" charset="0"/>
                <a:cs typeface="Times New Roman" pitchFamily="18" charset="0"/>
              </a:rPr>
              <a:t>КИМ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43438" y="3357562"/>
            <a:ext cx="2143140" cy="1326105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tIns="108000" bIns="108000">
            <a:spAutoFit/>
          </a:bodyPr>
          <a:lstStyle/>
          <a:p>
            <a:pPr algn="ctr" eaLnBrk="1" hangingPunct="1"/>
            <a:r>
              <a:rPr lang="ru-RU" sz="2400">
                <a:latin typeface="Times New Roman" pitchFamily="18" charset="0"/>
                <a:cs typeface="Times New Roman" pitchFamily="18" charset="0"/>
              </a:rPr>
              <a:t>Тексты, темы заданий, билеты </a:t>
            </a:r>
          </a:p>
        </p:txBody>
      </p:sp>
      <p:pic>
        <p:nvPicPr>
          <p:cNvPr id="718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4772025"/>
            <a:ext cx="428625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357422" y="3357562"/>
            <a:ext cx="2143140" cy="1314473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tIns="468000" bIns="468000">
            <a:spAutoFit/>
          </a:bodyPr>
          <a:lstStyle/>
          <a:p>
            <a:pPr algn="ctr" eaLnBrk="1" hangingPunct="1"/>
            <a:r>
              <a:rPr lang="ru-RU" sz="2400">
                <a:latin typeface="Times New Roman" pitchFamily="18" charset="0"/>
                <a:cs typeface="Times New Roman" pitchFamily="18" charset="0"/>
              </a:rPr>
              <a:t>Бланки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86578" y="3357562"/>
            <a:ext cx="2143140" cy="1314473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tIns="468000" bIns="468000">
            <a:spAutoFit/>
          </a:bodyPr>
          <a:lstStyle/>
          <a:p>
            <a:pPr algn="ctr" eaLnBrk="1" hangingPunct="1"/>
            <a:r>
              <a:rPr lang="ru-RU" sz="2400">
                <a:latin typeface="Times New Roman" pitchFamily="18" charset="0"/>
                <a:cs typeface="Times New Roman" pitchFamily="18" charset="0"/>
              </a:rPr>
              <a:t>Бланки</a:t>
            </a:r>
          </a:p>
        </p:txBody>
      </p:sp>
      <p:pic>
        <p:nvPicPr>
          <p:cNvPr id="719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786313"/>
            <a:ext cx="4286250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 bwMode="auto">
          <a:xfrm>
            <a:off x="-71438" y="0"/>
            <a:ext cx="9215438" cy="792163"/>
          </a:xfrm>
          <a:prstGeom prst="rect">
            <a:avLst/>
          </a:prstGeom>
          <a:blipFill dpi="0" rotWithShape="1">
            <a:blip r:embed="rId6" cstate="print">
              <a:alphaModFix amt="66000"/>
            </a:blip>
            <a:srcRect/>
            <a:stretch>
              <a:fillRect/>
            </a:stretch>
          </a:blip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r>
              <a:rPr lang="ru-RU" sz="2400" b="1" dirty="0">
                <a:solidFill>
                  <a:srgbClr val="009973"/>
                </a:solidFill>
                <a:latin typeface="Times New Roman" pitchFamily="18" charset="0"/>
                <a:cs typeface="Times New Roman" pitchFamily="18" charset="0"/>
              </a:rPr>
              <a:t>Формы проведения ГИА</a:t>
            </a:r>
          </a:p>
        </p:txBody>
      </p:sp>
    </p:spTree>
    <p:extLst>
      <p:ext uri="{BB962C8B-B14F-4D97-AF65-F5344CB8AC3E}">
        <p14:creationId xmlns:p14="http://schemas.microsoft.com/office/powerpoint/2010/main" val="348200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291512" cy="1415772"/>
          </a:xfrm>
          <a:solidFill>
            <a:srgbClr val="FFCC66"/>
          </a:solidFill>
          <a:ln w="9360">
            <a:solidFill>
              <a:srgbClr val="009999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Итоговое сочинение </a:t>
            </a:r>
            <a:b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(как условие допуска к ГИА)</a:t>
            </a:r>
            <a:r>
              <a:rPr lang="ru-RU" alt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600" b="1" dirty="0" smtClean="0">
                <a:latin typeface="Times New Roman" pitchFamily="18" charset="0"/>
                <a:cs typeface="Times New Roman" pitchFamily="18" charset="0"/>
              </a:rPr>
            </a:br>
            <a:endParaRPr lang="ru-RU" altLang="ru-RU" sz="3600" b="1" dirty="0" smtClean="0">
              <a:latin typeface="Times New Roman" pitchFamily="18" charset="0"/>
            </a:endParaRPr>
          </a:p>
        </p:txBody>
      </p:sp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260350"/>
            <a:ext cx="1074737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1790700"/>
            <a:ext cx="8288338" cy="466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Текст 1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83443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7772400" cy="430887"/>
          </a:xfrm>
        </p:spPr>
        <p:txBody>
          <a:bodyPr/>
          <a:lstStyle/>
          <a:p>
            <a:pPr algn="ctr">
              <a:defRPr/>
            </a:pPr>
            <a:r>
              <a:rPr lang="ru-RU" altLang="ru-RU" sz="2800" b="1" u="sng" kern="1200" dirty="0" smtClean="0">
                <a:solidFill>
                  <a:srgbClr val="CC0000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Оценки в аттестат</a:t>
            </a:r>
            <a:endParaRPr lang="ru-RU" altLang="ru-RU" b="1" u="sng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07" name="Объект 2"/>
          <p:cNvSpPr>
            <a:spLocks noGrp="1"/>
          </p:cNvSpPr>
          <p:nvPr>
            <p:ph idx="4294967295"/>
          </p:nvPr>
        </p:nvSpPr>
        <p:spPr>
          <a:xfrm>
            <a:off x="685800" y="685800"/>
            <a:ext cx="8147050" cy="4401205"/>
          </a:xfrm>
          <a:prstGeom prst="rect">
            <a:avLst/>
          </a:prstGeom>
        </p:spPr>
        <p:txBody>
          <a:bodyPr/>
          <a:lstStyle/>
          <a:p>
            <a:pPr marL="0" indent="0" algn="just">
              <a:buFont typeface="Times New Roman" pitchFamily="18" charset="0"/>
              <a:buNone/>
            </a:pPr>
            <a:r>
              <a:rPr lang="ru-RU" alt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Итоговые отметки за 11 класс определяются как среднее арифметическое полугодовых и годовых отметок обучающегося за каждый год обучения по образовательной программе среднего общего образования и выставляются в аттестат целыми числами в соответствии с правилами математического округления. Следовательно, при вычислении итоговой отметки необходимо сложить все полугодовые и годовые отметки за 10 и 11 классы (всего 6) и разделить на 6. Далее воспользоваться правилами математического округления</a:t>
            </a:r>
            <a:r>
              <a:rPr lang="ru-RU" alt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0" algn="just">
              <a:buFont typeface="Times New Roman" pitchFamily="18" charset="0"/>
              <a:buNone/>
            </a:pPr>
            <a:r>
              <a:rPr lang="ru-RU" altLang="ru-RU" sz="22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(Приказ </a:t>
            </a:r>
            <a:r>
              <a:rPr lang="ru-RU" altLang="ru-RU" sz="22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Минпросвещения</a:t>
            </a:r>
            <a:r>
              <a:rPr lang="ru-RU" altLang="ru-RU" sz="22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России от 05 октября 2020 г. № 546).</a:t>
            </a:r>
          </a:p>
        </p:txBody>
      </p:sp>
    </p:spTree>
    <p:extLst>
      <p:ext uri="{BB962C8B-B14F-4D97-AF65-F5344CB8AC3E}">
        <p14:creationId xmlns:p14="http://schemas.microsoft.com/office/powerpoint/2010/main" val="358840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615553"/>
          </a:xfrm>
        </p:spPr>
        <p:txBody>
          <a:bodyPr/>
          <a:lstStyle/>
          <a:p>
            <a:pPr algn="ctr"/>
            <a:r>
              <a:rPr lang="ru-RU" altLang="ru-RU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 ОСОБЕННОСТЯХ</a:t>
            </a:r>
            <a:br>
              <a:rPr lang="ru-RU" altLang="ru-RU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ВЫДАЧИ  МЕДАЛЕЙ "ЗА ОСОБЫЕ УСПЕХИ В УЧЕНИИ" </a:t>
            </a:r>
          </a:p>
        </p:txBody>
      </p:sp>
      <p:sp>
        <p:nvSpPr>
          <p:cNvPr id="32771" name="Объект 2"/>
          <p:cNvSpPr>
            <a:spLocks noGrp="1"/>
          </p:cNvSpPr>
          <p:nvPr>
            <p:ph idx="4294967295"/>
          </p:nvPr>
        </p:nvSpPr>
        <p:spPr>
          <a:xfrm>
            <a:off x="228600" y="533400"/>
            <a:ext cx="8763000" cy="4647426"/>
          </a:xfrm>
          <a:prstGeom prst="rect">
            <a:avLst/>
          </a:prstGeom>
        </p:spPr>
        <p:txBody>
          <a:bodyPr/>
          <a:lstStyle/>
          <a:p>
            <a:pPr marL="0" indent="0" algn="just">
              <a:buFont typeface="Times New Roman" pitchFamily="18" charset="0"/>
              <a:buNone/>
            </a:pPr>
            <a:endParaRPr lang="ru-RU" sz="1800" b="1" u="sng" dirty="0" smtClean="0">
              <a:solidFill>
                <a:schemeClr val="tx1"/>
              </a:solidFill>
              <a:latin typeface="PT Sans"/>
              <a:hlinkClick r:id="rId3"/>
            </a:endParaRPr>
          </a:p>
          <a:p>
            <a:pPr marL="0" indent="0" algn="just">
              <a:buFont typeface="Times New Roman" pitchFamily="18" charset="0"/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PT Sans"/>
              </a:rPr>
              <a:t>	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Приказ Министерства просвещения РФ от 29 сентября 2023 г. N 730 “Об утверждении Порядка и условий выдачи медалей "За особые успехи в учении" I и II степеней”</a:t>
            </a:r>
          </a:p>
          <a:p>
            <a:pPr marL="0" indent="0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Медаль "За особые успехи в учении" I степени вручается лицам, завершившим освоение образовательных программ среднего общего образования имеющим итоговые оценки успеваемости </a:t>
            </a:r>
            <a: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"отлично"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всем учебным предметам,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изучавшимся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соответствии с учебным планом, успешно прошедшим государственную итоговую аттестацию (далее - ГИА) (без учета результатов, полученных при прохождении повторно ГИА) и набравшим: </a:t>
            </a:r>
            <a: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менее 70 баллов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едином государственном экзамене (далее - ЕГЭ) по учебному предмету </a:t>
            </a:r>
            <a: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"Русский язык"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менее 70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баллов на ЕГЭ по одному из сдаваемых учебных предметов, </a:t>
            </a:r>
            <a: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либо 5 баллов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ЕГЭ по учебному предмету "Математика" базового уровня (для выпускников, сдающих только учебные предметы "Русский язык" и "Математика" базового уровня);</a:t>
            </a:r>
          </a:p>
          <a:p>
            <a:pPr marL="0" indent="0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Медаль "За особые успехи в учении" II степени вручается выпускникам, имеющим по всем учебным предметам,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изучавшимся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соответствии с учебным планом, итоговые оценки успеваемости </a:t>
            </a:r>
            <a: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"отлично" и не более двух оценок "хорошо",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успешно прошедшим ГИА (без учета результатов, полученных при прохождении повторно ГИА) и набравшим: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менее 60 баллов на ЕГЭ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учебному предмету </a:t>
            </a:r>
            <a: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"Русский язык"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менее 60 баллов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ЕГЭ по одному из сдаваемых учебных предметов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либо 5 баллов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ЕГЭ по учебному предмету "Математика" базового уровня (для выпускников, сдающих только учебные предметы "Русский язык" и "Математика" базового уровня)</a:t>
            </a:r>
          </a:p>
          <a:p>
            <a:pPr marL="0" indent="0"/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02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23330"/>
          </a:xfrm>
        </p:spPr>
        <p:txBody>
          <a:bodyPr/>
          <a:lstStyle/>
          <a:p>
            <a:pPr algn="ctr"/>
            <a:r>
              <a:rPr lang="ru-RU" altLang="ru-RU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 ОСОБЕННОСТЯХ</a:t>
            </a:r>
            <a:br>
              <a:rPr lang="ru-RU" altLang="ru-RU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вручения Почетного знака Губернатора Саратовской области «За отличие в учебе»</a:t>
            </a:r>
          </a:p>
        </p:txBody>
      </p:sp>
      <p:sp>
        <p:nvSpPr>
          <p:cNvPr id="32771" name="Объект 2"/>
          <p:cNvSpPr>
            <a:spLocks noGrp="1"/>
          </p:cNvSpPr>
          <p:nvPr>
            <p:ph idx="4294967295"/>
          </p:nvPr>
        </p:nvSpPr>
        <p:spPr>
          <a:xfrm>
            <a:off x="228600" y="1295400"/>
            <a:ext cx="5562600" cy="3877985"/>
          </a:xfrm>
          <a:prstGeom prst="rect">
            <a:avLst/>
          </a:prstGeom>
        </p:spPr>
        <p:txBody>
          <a:bodyPr/>
          <a:lstStyle/>
          <a:p>
            <a:pPr marL="0" indent="0" algn="just">
              <a:buFont typeface="Times New Roman" pitchFamily="18" charset="0"/>
              <a:buNone/>
            </a:pPr>
            <a:endParaRPr lang="ru-RU" sz="1800" b="1" u="sng" dirty="0" smtClean="0">
              <a:solidFill>
                <a:schemeClr val="tx1"/>
              </a:solidFill>
              <a:latin typeface="PT Sans"/>
              <a:hlinkClick r:id="rId3"/>
            </a:endParaRPr>
          </a:p>
          <a:p>
            <a:pPr marL="0" indent="0" algn="just">
              <a:buFont typeface="Times New Roman" pitchFamily="18" charset="0"/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PT Sans"/>
              </a:rPr>
              <a:t>Постановление Губернатора Саратовской области от 06.05.2014 № 129 «Об утверждении Почетного знака Губернатора Саратовской области «За отличие в учебе».</a:t>
            </a:r>
          </a:p>
          <a:p>
            <a:pPr marL="0" indent="0" algn="just">
              <a:buFont typeface="Times New Roman" pitchFamily="18" charset="0"/>
              <a:buNone/>
            </a:pPr>
            <a:r>
              <a:rPr lang="ru-RU" sz="1800" dirty="0" smtClean="0">
                <a:solidFill>
                  <a:schemeClr val="tx1"/>
                </a:solidFill>
                <a:latin typeface="PT Sans"/>
              </a:rPr>
              <a:t>Критериями награждения являются "полугодовые, годовые и итоговые отметки "отлично" по всем общеобразовательным предметам учебного плана образовательной программы среднего общего образования" и "результат единого государственного экзамена по каждому сданному предмету не ниже 70 баллов".</a:t>
            </a:r>
            <a:endParaRPr lang="ru-RU" sz="1800" b="1" dirty="0" smtClean="0">
              <a:solidFill>
                <a:schemeClr val="tx1"/>
              </a:solidFill>
              <a:latin typeface="PT Sans"/>
            </a:endParaRPr>
          </a:p>
          <a:p>
            <a:pPr marL="0" indent="0" algn="just">
              <a:buFont typeface="Times New Roman" pitchFamily="18" charset="0"/>
              <a:buNone/>
            </a:pPr>
            <a:endParaRPr lang="ru-RU" sz="1800" b="1" dirty="0" smtClean="0">
              <a:solidFill>
                <a:schemeClr val="tx1"/>
              </a:solidFill>
              <a:latin typeface="PT Sans"/>
            </a:endParaRP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524000"/>
            <a:ext cx="3475037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739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772400" cy="1231106"/>
          </a:xfrm>
        </p:spPr>
        <p:txBody>
          <a:bodyPr/>
          <a:lstStyle/>
          <a:p>
            <a:pPr algn="ctr"/>
            <a:r>
              <a:rPr lang="ru-RU" altLang="ru-RU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 ОСОБЕННОСТЯХ</a:t>
            </a:r>
            <a:br>
              <a:rPr lang="ru-RU" altLang="ru-RU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вручения Нагрудного знака главы муниципального образования  «Город Саратов» </a:t>
            </a:r>
            <a:br>
              <a:rPr lang="ru-RU" altLang="ru-RU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«За особые успехи в обучении»</a:t>
            </a:r>
          </a:p>
        </p:txBody>
      </p:sp>
      <p:sp>
        <p:nvSpPr>
          <p:cNvPr id="32771" name="Объект 2"/>
          <p:cNvSpPr>
            <a:spLocks noGrp="1"/>
          </p:cNvSpPr>
          <p:nvPr>
            <p:ph idx="4294967295"/>
          </p:nvPr>
        </p:nvSpPr>
        <p:spPr>
          <a:xfrm>
            <a:off x="381000" y="1447800"/>
            <a:ext cx="8534400" cy="4524315"/>
          </a:xfrm>
          <a:prstGeom prst="rect">
            <a:avLst/>
          </a:prstGeom>
        </p:spPr>
        <p:txBody>
          <a:bodyPr/>
          <a:lstStyle/>
          <a:p>
            <a:pPr marL="0" indent="0" algn="ctr">
              <a:buFont typeface="Times New Roman" pitchFamily="18" charset="0"/>
              <a:buNone/>
            </a:pPr>
            <a:r>
              <a:rPr lang="ru-RU" sz="24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Решение Саратовской городской Думы от 29 мая 2014 года № 36-402</a:t>
            </a:r>
            <a:endParaRPr lang="ru-RU" sz="2400" b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hlinkClick r:id="rId3"/>
            </a:endParaRPr>
          </a:p>
          <a:p>
            <a:pPr marL="0" indent="0" algn="just">
              <a:buFont typeface="Times New Roman" pitchFamily="18" charset="0"/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Критерии для отбора кандидатов на награждение нагрудным знаком: наличие у выпускников, прошедших государственную итоговую аттестацию, полугодовых, готовых и итоговых отметок "отлично" и не более двух отметок "хорошо" по всем предметам за каждый год обучения по образовательной программе среднего общего образования, а также результат ЕГЭ не ниже 65 по каждому сданному предмету.</a:t>
            </a:r>
          </a:p>
          <a:p>
            <a:pPr marL="0" indent="0">
              <a:buFont typeface="Times New Roman" pitchFamily="18" charset="0"/>
              <a:buNone/>
            </a:pPr>
            <a:r>
              <a:rPr lang="ru-RU" sz="1800" dirty="0" smtClean="0">
                <a:solidFill>
                  <a:schemeClr val="tx1"/>
                </a:solidFill>
              </a:rPr>
              <a:t/>
            </a:r>
            <a:br>
              <a:rPr lang="ru-RU" sz="1800" dirty="0" smtClean="0">
                <a:solidFill>
                  <a:schemeClr val="tx1"/>
                </a:solidFill>
              </a:rPr>
            </a:br>
            <a:endParaRPr lang="ru-RU" sz="1800" b="1" dirty="0" smtClean="0">
              <a:solidFill>
                <a:schemeClr val="tx1"/>
              </a:solidFill>
              <a:latin typeface="PT Sans"/>
            </a:endParaRPr>
          </a:p>
          <a:p>
            <a:pPr marL="0" indent="0" algn="just">
              <a:buFont typeface="Times New Roman" pitchFamily="18" charset="0"/>
              <a:buNone/>
            </a:pPr>
            <a:endParaRPr lang="ru-RU" sz="1800" b="1" dirty="0" smtClean="0">
              <a:latin typeface="PT Sans"/>
            </a:endParaRPr>
          </a:p>
        </p:txBody>
      </p:sp>
    </p:spTree>
    <p:extLst>
      <p:ext uri="{BB962C8B-B14F-4D97-AF65-F5344CB8AC3E}">
        <p14:creationId xmlns:p14="http://schemas.microsoft.com/office/powerpoint/2010/main" val="296328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4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"/>
            <a:ext cx="8991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8273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17903" y="54516"/>
            <a:ext cx="7534656" cy="64965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30423" y="92201"/>
            <a:ext cx="531114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Участники </a:t>
            </a:r>
            <a:r>
              <a:rPr spc="-5" dirty="0"/>
              <a:t>ГИА </a:t>
            </a:r>
            <a:r>
              <a:rPr dirty="0"/>
              <a:t>- </a:t>
            </a:r>
            <a:r>
              <a:rPr spc="-10" dirty="0" err="1" smtClean="0"/>
              <a:t>имеют</a:t>
            </a:r>
            <a:r>
              <a:rPr spc="-100" dirty="0" smtClean="0"/>
              <a:t> </a:t>
            </a:r>
            <a:r>
              <a:rPr spc="-10" dirty="0"/>
              <a:t>право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0" y="12"/>
            <a:ext cx="8502650" cy="1211580"/>
            <a:chOff x="0" y="12"/>
            <a:chExt cx="8502650" cy="121158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2"/>
              <a:ext cx="1543050" cy="85723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641094" y="612521"/>
              <a:ext cx="6641465" cy="571500"/>
            </a:xfrm>
            <a:custGeom>
              <a:avLst/>
              <a:gdLst/>
              <a:ahLst/>
              <a:cxnLst/>
              <a:rect l="l" t="t" r="r" b="b"/>
              <a:pathLst>
                <a:path w="6641465" h="571500">
                  <a:moveTo>
                    <a:pt x="4981066" y="0"/>
                  </a:moveTo>
                  <a:lnTo>
                    <a:pt x="1660397" y="0"/>
                  </a:lnTo>
                  <a:lnTo>
                    <a:pt x="1660397" y="285750"/>
                  </a:lnTo>
                  <a:lnTo>
                    <a:pt x="0" y="285750"/>
                  </a:lnTo>
                  <a:lnTo>
                    <a:pt x="3320669" y="571500"/>
                  </a:lnTo>
                  <a:lnTo>
                    <a:pt x="6641337" y="285750"/>
                  </a:lnTo>
                  <a:lnTo>
                    <a:pt x="4981066" y="285750"/>
                  </a:lnTo>
                  <a:lnTo>
                    <a:pt x="4981066" y="0"/>
                  </a:lnTo>
                  <a:close/>
                </a:path>
              </a:pathLst>
            </a:custGeom>
            <a:solidFill>
              <a:srgbClr val="F1A3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421257" y="584961"/>
              <a:ext cx="7081520" cy="626745"/>
            </a:xfrm>
            <a:custGeom>
              <a:avLst/>
              <a:gdLst/>
              <a:ahLst/>
              <a:cxnLst/>
              <a:rect l="l" t="t" r="r" b="b"/>
              <a:pathLst>
                <a:path w="7081520" h="626744">
                  <a:moveTo>
                    <a:pt x="5228336" y="0"/>
                  </a:moveTo>
                  <a:lnTo>
                    <a:pt x="1852676" y="0"/>
                  </a:lnTo>
                  <a:lnTo>
                    <a:pt x="1852676" y="285750"/>
                  </a:lnTo>
                  <a:lnTo>
                    <a:pt x="1523" y="285750"/>
                  </a:lnTo>
                  <a:lnTo>
                    <a:pt x="0" y="321945"/>
                  </a:lnTo>
                  <a:lnTo>
                    <a:pt x="3540505" y="626617"/>
                  </a:lnTo>
                  <a:lnTo>
                    <a:pt x="3925696" y="593471"/>
                  </a:lnTo>
                  <a:lnTo>
                    <a:pt x="3540505" y="593471"/>
                  </a:lnTo>
                  <a:lnTo>
                    <a:pt x="602702" y="340740"/>
                  </a:lnTo>
                  <a:lnTo>
                    <a:pt x="219836" y="340740"/>
                  </a:lnTo>
                  <a:lnTo>
                    <a:pt x="220292" y="329818"/>
                  </a:lnTo>
                  <a:lnTo>
                    <a:pt x="219836" y="329818"/>
                  </a:lnTo>
                  <a:lnTo>
                    <a:pt x="220304" y="318770"/>
                  </a:lnTo>
                  <a:lnTo>
                    <a:pt x="219836" y="318770"/>
                  </a:lnTo>
                  <a:lnTo>
                    <a:pt x="220344" y="307848"/>
                  </a:lnTo>
                  <a:lnTo>
                    <a:pt x="220766" y="307848"/>
                  </a:lnTo>
                  <a:lnTo>
                    <a:pt x="221233" y="296799"/>
                  </a:lnTo>
                  <a:lnTo>
                    <a:pt x="221667" y="296799"/>
                  </a:lnTo>
                  <a:lnTo>
                    <a:pt x="222122" y="285876"/>
                  </a:lnTo>
                  <a:lnTo>
                    <a:pt x="1885695" y="285876"/>
                  </a:lnTo>
                  <a:lnTo>
                    <a:pt x="1885695" y="33020"/>
                  </a:lnTo>
                  <a:lnTo>
                    <a:pt x="5228336" y="33020"/>
                  </a:lnTo>
                  <a:lnTo>
                    <a:pt x="5228336" y="0"/>
                  </a:lnTo>
                  <a:close/>
                </a:path>
                <a:path w="7081520" h="626744">
                  <a:moveTo>
                    <a:pt x="6859807" y="307932"/>
                  </a:moveTo>
                  <a:lnTo>
                    <a:pt x="3540505" y="593471"/>
                  </a:lnTo>
                  <a:lnTo>
                    <a:pt x="3925696" y="593471"/>
                  </a:lnTo>
                  <a:lnTo>
                    <a:pt x="6862589" y="340740"/>
                  </a:lnTo>
                  <a:lnTo>
                    <a:pt x="6861175" y="340740"/>
                  </a:lnTo>
                  <a:lnTo>
                    <a:pt x="6859807" y="307932"/>
                  </a:lnTo>
                  <a:close/>
                </a:path>
                <a:path w="7081520" h="626744">
                  <a:moveTo>
                    <a:pt x="222122" y="285876"/>
                  </a:moveTo>
                  <a:lnTo>
                    <a:pt x="221666" y="296836"/>
                  </a:lnTo>
                  <a:lnTo>
                    <a:pt x="3540505" y="582422"/>
                  </a:lnTo>
                  <a:lnTo>
                    <a:pt x="3667432" y="571500"/>
                  </a:lnTo>
                  <a:lnTo>
                    <a:pt x="3540505" y="571500"/>
                  </a:lnTo>
                  <a:lnTo>
                    <a:pt x="222122" y="285876"/>
                  </a:lnTo>
                  <a:close/>
                </a:path>
                <a:path w="7081520" h="626744">
                  <a:moveTo>
                    <a:pt x="6858888" y="285876"/>
                  </a:moveTo>
                  <a:lnTo>
                    <a:pt x="3540505" y="571500"/>
                  </a:lnTo>
                  <a:lnTo>
                    <a:pt x="3667432" y="571500"/>
                  </a:lnTo>
                  <a:lnTo>
                    <a:pt x="6859345" y="296836"/>
                  </a:lnTo>
                  <a:lnTo>
                    <a:pt x="6858888" y="285876"/>
                  </a:lnTo>
                  <a:close/>
                </a:path>
                <a:path w="7081520" h="626744">
                  <a:moveTo>
                    <a:pt x="221204" y="307921"/>
                  </a:moveTo>
                  <a:lnTo>
                    <a:pt x="219836" y="340740"/>
                  </a:lnTo>
                  <a:lnTo>
                    <a:pt x="602702" y="340740"/>
                  </a:lnTo>
                  <a:lnTo>
                    <a:pt x="221204" y="307921"/>
                  </a:lnTo>
                  <a:close/>
                </a:path>
                <a:path w="7081520" h="626744">
                  <a:moveTo>
                    <a:pt x="604964" y="329818"/>
                  </a:moveTo>
                  <a:lnTo>
                    <a:pt x="475741" y="329818"/>
                  </a:lnTo>
                  <a:lnTo>
                    <a:pt x="602702" y="340740"/>
                  </a:lnTo>
                  <a:lnTo>
                    <a:pt x="731891" y="340740"/>
                  </a:lnTo>
                  <a:lnTo>
                    <a:pt x="604964" y="329818"/>
                  </a:lnTo>
                  <a:close/>
                </a:path>
                <a:path w="7081520" h="626744">
                  <a:moveTo>
                    <a:pt x="5184394" y="44068"/>
                  </a:moveTo>
                  <a:lnTo>
                    <a:pt x="1896617" y="44068"/>
                  </a:lnTo>
                  <a:lnTo>
                    <a:pt x="1896617" y="329818"/>
                  </a:lnTo>
                  <a:lnTo>
                    <a:pt x="732643" y="329818"/>
                  </a:lnTo>
                  <a:lnTo>
                    <a:pt x="859535" y="340740"/>
                  </a:lnTo>
                  <a:lnTo>
                    <a:pt x="1907666" y="340740"/>
                  </a:lnTo>
                  <a:lnTo>
                    <a:pt x="1907666" y="54990"/>
                  </a:lnTo>
                  <a:lnTo>
                    <a:pt x="5184394" y="54990"/>
                  </a:lnTo>
                  <a:lnTo>
                    <a:pt x="5184394" y="44068"/>
                  </a:lnTo>
                  <a:close/>
                </a:path>
                <a:path w="7081520" h="626744">
                  <a:moveTo>
                    <a:pt x="5184394" y="54990"/>
                  </a:moveTo>
                  <a:lnTo>
                    <a:pt x="5173345" y="54990"/>
                  </a:lnTo>
                  <a:lnTo>
                    <a:pt x="5173345" y="340740"/>
                  </a:lnTo>
                  <a:lnTo>
                    <a:pt x="6221476" y="340740"/>
                  </a:lnTo>
                  <a:lnTo>
                    <a:pt x="6348368" y="329818"/>
                  </a:lnTo>
                  <a:lnTo>
                    <a:pt x="5184394" y="329818"/>
                  </a:lnTo>
                  <a:lnTo>
                    <a:pt x="5184394" y="54990"/>
                  </a:lnTo>
                  <a:close/>
                </a:path>
                <a:path w="7081520" h="626744">
                  <a:moveTo>
                    <a:pt x="6605387" y="329818"/>
                  </a:moveTo>
                  <a:lnTo>
                    <a:pt x="6476047" y="329818"/>
                  </a:lnTo>
                  <a:lnTo>
                    <a:pt x="6349120" y="340740"/>
                  </a:lnTo>
                  <a:lnTo>
                    <a:pt x="6478422" y="340740"/>
                  </a:lnTo>
                  <a:lnTo>
                    <a:pt x="6605387" y="329818"/>
                  </a:lnTo>
                  <a:close/>
                </a:path>
                <a:path w="7081520" h="626744">
                  <a:moveTo>
                    <a:pt x="6860794" y="307848"/>
                  </a:moveTo>
                  <a:lnTo>
                    <a:pt x="6860373" y="307884"/>
                  </a:lnTo>
                  <a:lnTo>
                    <a:pt x="6861175" y="329818"/>
                  </a:lnTo>
                  <a:lnTo>
                    <a:pt x="6860719" y="329818"/>
                  </a:lnTo>
                  <a:lnTo>
                    <a:pt x="6861175" y="340740"/>
                  </a:lnTo>
                  <a:lnTo>
                    <a:pt x="6862589" y="340740"/>
                  </a:lnTo>
                  <a:lnTo>
                    <a:pt x="7081011" y="321945"/>
                  </a:lnTo>
                  <a:lnTo>
                    <a:pt x="7080878" y="318770"/>
                  </a:lnTo>
                  <a:lnTo>
                    <a:pt x="6861175" y="318770"/>
                  </a:lnTo>
                  <a:lnTo>
                    <a:pt x="6860794" y="307848"/>
                  </a:lnTo>
                  <a:close/>
                </a:path>
                <a:path w="7081520" h="626744">
                  <a:moveTo>
                    <a:pt x="220344" y="307848"/>
                  </a:moveTo>
                  <a:lnTo>
                    <a:pt x="219836" y="318770"/>
                  </a:lnTo>
                  <a:lnTo>
                    <a:pt x="220304" y="318770"/>
                  </a:lnTo>
                  <a:lnTo>
                    <a:pt x="220765" y="307884"/>
                  </a:lnTo>
                  <a:lnTo>
                    <a:pt x="220344" y="307848"/>
                  </a:lnTo>
                  <a:close/>
                </a:path>
                <a:path w="7081520" h="626744">
                  <a:moveTo>
                    <a:pt x="220765" y="307884"/>
                  </a:moveTo>
                  <a:lnTo>
                    <a:pt x="220304" y="318770"/>
                  </a:lnTo>
                  <a:lnTo>
                    <a:pt x="220752" y="318770"/>
                  </a:lnTo>
                  <a:lnTo>
                    <a:pt x="221204" y="307921"/>
                  </a:lnTo>
                  <a:lnTo>
                    <a:pt x="220765" y="307884"/>
                  </a:lnTo>
                  <a:close/>
                </a:path>
                <a:path w="7081520" h="626744">
                  <a:moveTo>
                    <a:pt x="221666" y="296836"/>
                  </a:moveTo>
                  <a:lnTo>
                    <a:pt x="221207" y="307848"/>
                  </a:lnTo>
                  <a:lnTo>
                    <a:pt x="347305" y="318770"/>
                  </a:lnTo>
                  <a:lnTo>
                    <a:pt x="476562" y="318770"/>
                  </a:lnTo>
                  <a:lnTo>
                    <a:pt x="221666" y="296836"/>
                  </a:lnTo>
                  <a:close/>
                </a:path>
                <a:path w="7081520" h="626744">
                  <a:moveTo>
                    <a:pt x="1885695" y="285876"/>
                  </a:moveTo>
                  <a:lnTo>
                    <a:pt x="222122" y="285876"/>
                  </a:lnTo>
                  <a:lnTo>
                    <a:pt x="604275" y="318770"/>
                  </a:lnTo>
                  <a:lnTo>
                    <a:pt x="1885695" y="318770"/>
                  </a:lnTo>
                  <a:lnTo>
                    <a:pt x="1885695" y="285876"/>
                  </a:lnTo>
                  <a:close/>
                </a:path>
                <a:path w="7081520" h="626744">
                  <a:moveTo>
                    <a:pt x="5228336" y="33020"/>
                  </a:moveTo>
                  <a:lnTo>
                    <a:pt x="5195443" y="33020"/>
                  </a:lnTo>
                  <a:lnTo>
                    <a:pt x="5195443" y="318770"/>
                  </a:lnTo>
                  <a:lnTo>
                    <a:pt x="6476736" y="318770"/>
                  </a:lnTo>
                  <a:lnTo>
                    <a:pt x="6858888" y="285876"/>
                  </a:lnTo>
                  <a:lnTo>
                    <a:pt x="7079493" y="285876"/>
                  </a:lnTo>
                  <a:lnTo>
                    <a:pt x="5228336" y="285750"/>
                  </a:lnTo>
                  <a:lnTo>
                    <a:pt x="5228336" y="33020"/>
                  </a:lnTo>
                  <a:close/>
                </a:path>
                <a:path w="7081520" h="626744">
                  <a:moveTo>
                    <a:pt x="6859345" y="296836"/>
                  </a:moveTo>
                  <a:lnTo>
                    <a:pt x="6604449" y="318770"/>
                  </a:lnTo>
                  <a:lnTo>
                    <a:pt x="6733828" y="318770"/>
                  </a:lnTo>
                  <a:lnTo>
                    <a:pt x="6859807" y="307932"/>
                  </a:lnTo>
                  <a:lnTo>
                    <a:pt x="6859345" y="296836"/>
                  </a:lnTo>
                  <a:close/>
                </a:path>
                <a:path w="7081520" h="626744">
                  <a:moveTo>
                    <a:pt x="6860247" y="307895"/>
                  </a:moveTo>
                  <a:lnTo>
                    <a:pt x="6859807" y="307932"/>
                  </a:lnTo>
                  <a:lnTo>
                    <a:pt x="6860259" y="318770"/>
                  </a:lnTo>
                  <a:lnTo>
                    <a:pt x="6860707" y="318770"/>
                  </a:lnTo>
                  <a:lnTo>
                    <a:pt x="6860247" y="307895"/>
                  </a:lnTo>
                  <a:close/>
                </a:path>
                <a:path w="7081520" h="626744">
                  <a:moveTo>
                    <a:pt x="7080418" y="307848"/>
                  </a:moveTo>
                  <a:lnTo>
                    <a:pt x="6860794" y="307848"/>
                  </a:lnTo>
                  <a:lnTo>
                    <a:pt x="6861175" y="318770"/>
                  </a:lnTo>
                  <a:lnTo>
                    <a:pt x="7080878" y="318770"/>
                  </a:lnTo>
                  <a:lnTo>
                    <a:pt x="7080418" y="307848"/>
                  </a:lnTo>
                  <a:close/>
                </a:path>
                <a:path w="7081520" h="626744">
                  <a:moveTo>
                    <a:pt x="7079953" y="296799"/>
                  </a:moveTo>
                  <a:lnTo>
                    <a:pt x="6859777" y="296799"/>
                  </a:lnTo>
                  <a:lnTo>
                    <a:pt x="6860247" y="307895"/>
                  </a:lnTo>
                  <a:lnTo>
                    <a:pt x="6860794" y="307848"/>
                  </a:lnTo>
                  <a:lnTo>
                    <a:pt x="7080418" y="307848"/>
                  </a:lnTo>
                  <a:lnTo>
                    <a:pt x="7079953" y="296799"/>
                  </a:lnTo>
                  <a:close/>
                </a:path>
                <a:path w="7081520" h="626744">
                  <a:moveTo>
                    <a:pt x="220766" y="307848"/>
                  </a:moveTo>
                  <a:lnTo>
                    <a:pt x="220344" y="307848"/>
                  </a:lnTo>
                  <a:lnTo>
                    <a:pt x="220765" y="307884"/>
                  </a:lnTo>
                  <a:close/>
                </a:path>
                <a:path w="7081520" h="626744">
                  <a:moveTo>
                    <a:pt x="221667" y="296799"/>
                  </a:moveTo>
                  <a:lnTo>
                    <a:pt x="221233" y="296799"/>
                  </a:lnTo>
                  <a:lnTo>
                    <a:pt x="221666" y="296836"/>
                  </a:lnTo>
                  <a:close/>
                </a:path>
                <a:path w="7081520" h="626744">
                  <a:moveTo>
                    <a:pt x="7079493" y="285876"/>
                  </a:moveTo>
                  <a:lnTo>
                    <a:pt x="6858888" y="285876"/>
                  </a:lnTo>
                  <a:lnTo>
                    <a:pt x="6859345" y="296836"/>
                  </a:lnTo>
                  <a:lnTo>
                    <a:pt x="6859777" y="296799"/>
                  </a:lnTo>
                  <a:lnTo>
                    <a:pt x="7079953" y="296799"/>
                  </a:lnTo>
                  <a:lnTo>
                    <a:pt x="7079493" y="285876"/>
                  </a:lnTo>
                  <a:close/>
                </a:path>
              </a:pathLst>
            </a:custGeom>
            <a:solidFill>
              <a:srgbClr val="1E76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639058" y="594614"/>
            <a:ext cx="264541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sz="1400" b="1" i="1" spc="-10" dirty="0">
                <a:solidFill>
                  <a:srgbClr val="6C0F13"/>
                </a:solidFill>
                <a:latin typeface="Times New Roman"/>
                <a:cs typeface="Times New Roman"/>
              </a:rPr>
              <a:t>пользоваться следующими</a:t>
            </a:r>
            <a:endParaRPr sz="14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400" b="1" i="1" spc="-15" dirty="0">
                <a:solidFill>
                  <a:srgbClr val="6C0F13"/>
                </a:solidFill>
                <a:latin typeface="Times New Roman"/>
                <a:cs typeface="Times New Roman"/>
              </a:rPr>
              <a:t>дополнительными</a:t>
            </a:r>
            <a:r>
              <a:rPr sz="1400" b="1" i="1" spc="-35" dirty="0">
                <a:solidFill>
                  <a:srgbClr val="6C0F13"/>
                </a:solidFill>
                <a:latin typeface="Times New Roman"/>
                <a:cs typeface="Times New Roman"/>
              </a:rPr>
              <a:t> </a:t>
            </a:r>
            <a:r>
              <a:rPr sz="1400" b="1" i="1" spc="-5" dirty="0">
                <a:solidFill>
                  <a:srgbClr val="6C0F13"/>
                </a:solidFill>
                <a:latin typeface="Times New Roman"/>
                <a:cs typeface="Times New Roman"/>
              </a:rPr>
              <a:t>материалами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231635" y="1124711"/>
            <a:ext cx="2811780" cy="2162810"/>
            <a:chOff x="6231635" y="1124711"/>
            <a:chExt cx="2811780" cy="216281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31635" y="1124711"/>
              <a:ext cx="2811780" cy="53949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49923" y="1787651"/>
              <a:ext cx="2775204" cy="1499615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6252209" y="1179322"/>
            <a:ext cx="2778125" cy="2028825"/>
          </a:xfrm>
          <a:prstGeom prst="rect">
            <a:avLst/>
          </a:prstGeom>
          <a:ln w="57150">
            <a:solidFill>
              <a:srgbClr val="A6A6A6"/>
            </a:solidFill>
          </a:ln>
        </p:spPr>
        <p:txBody>
          <a:bodyPr vert="horz" wrap="square" lIns="0" tIns="457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60"/>
              </a:spcBef>
            </a:pPr>
            <a:r>
              <a:rPr sz="1800" b="1" i="1" dirty="0">
                <a:solidFill>
                  <a:srgbClr val="FFFFFF"/>
                </a:solidFill>
                <a:latin typeface="Times New Roman"/>
                <a:cs typeface="Times New Roman"/>
              </a:rPr>
              <a:t>химия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350">
              <a:latin typeface="Times New Roman"/>
              <a:cs typeface="Times New Roman"/>
            </a:endParaRPr>
          </a:p>
          <a:p>
            <a:pPr marL="147955" marR="373380">
              <a:lnSpc>
                <a:spcPct val="100000"/>
              </a:lnSpc>
            </a:pPr>
            <a:r>
              <a:rPr sz="1400" b="1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непрограммируемый  </a:t>
            </a:r>
            <a:r>
              <a:rPr sz="1400" b="1" i="1" spc="-15" dirty="0">
                <a:solidFill>
                  <a:srgbClr val="FFFFFF"/>
                </a:solidFill>
                <a:latin typeface="Times New Roman"/>
                <a:cs typeface="Times New Roman"/>
              </a:rPr>
              <a:t>калькулятор, </a:t>
            </a:r>
            <a:r>
              <a:rPr sz="1400" b="1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периодическая  </a:t>
            </a:r>
            <a:r>
              <a:rPr sz="1400" b="1" i="1" spc="-15" dirty="0">
                <a:solidFill>
                  <a:srgbClr val="FFFFFF"/>
                </a:solidFill>
                <a:latin typeface="Times New Roman"/>
                <a:cs typeface="Times New Roman"/>
              </a:rPr>
              <a:t>система </a:t>
            </a:r>
            <a:r>
              <a:rPr sz="1400" b="1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Д. И. </a:t>
            </a:r>
            <a:r>
              <a:rPr sz="1400" b="1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Менделеева,  таблица</a:t>
            </a:r>
            <a:r>
              <a:rPr sz="1400" b="1" i="1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b="1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растворимости</a:t>
            </a:r>
            <a:endParaRPr sz="1400">
              <a:latin typeface="Times New Roman"/>
              <a:cs typeface="Times New Roman"/>
            </a:endParaRPr>
          </a:p>
          <a:p>
            <a:pPr marL="147955" marR="211454">
              <a:lnSpc>
                <a:spcPct val="100000"/>
              </a:lnSpc>
            </a:pPr>
            <a:r>
              <a:rPr sz="1400" b="1" i="1" spc="-20" dirty="0">
                <a:solidFill>
                  <a:srgbClr val="FFFFFF"/>
                </a:solidFill>
                <a:latin typeface="Times New Roman"/>
                <a:cs typeface="Times New Roman"/>
              </a:rPr>
              <a:t>солей, </a:t>
            </a:r>
            <a:r>
              <a:rPr sz="1400" b="1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электрохимический ряд  напряжений </a:t>
            </a:r>
            <a:r>
              <a:rPr sz="1400" b="1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металлов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60020" y="1184147"/>
            <a:ext cx="7749540" cy="791210"/>
            <a:chOff x="160020" y="1184147"/>
            <a:chExt cx="7749540" cy="791210"/>
          </a:xfrm>
        </p:grpSpPr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88351" y="1508759"/>
              <a:ext cx="521207" cy="46634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0020" y="1184147"/>
              <a:ext cx="2825496" cy="548639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893572" y="1270761"/>
            <a:ext cx="13665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spc="-20" dirty="0">
                <a:solidFill>
                  <a:srgbClr val="FFFFFF"/>
                </a:solidFill>
                <a:latin typeface="Times New Roman"/>
                <a:cs typeface="Times New Roman"/>
              </a:rPr>
              <a:t>математика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17" name="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87452" y="2404872"/>
            <a:ext cx="2788920" cy="868680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329691" y="2460751"/>
            <a:ext cx="2004060" cy="6654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400" b="1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справочные </a:t>
            </a:r>
            <a:r>
              <a:rPr sz="1400" b="1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материалы,  </a:t>
            </a:r>
            <a:r>
              <a:rPr sz="1400" b="1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входящие </a:t>
            </a:r>
            <a:r>
              <a:rPr sz="1400" b="1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sz="1400" b="1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состав КИМ,  линейка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75056" y="1157097"/>
            <a:ext cx="5864860" cy="2046605"/>
            <a:chOff x="175056" y="1157097"/>
            <a:chExt cx="5864860" cy="2046605"/>
          </a:xfrm>
        </p:grpSpPr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61871" y="1636776"/>
              <a:ext cx="521208" cy="946403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75056" y="1157097"/>
              <a:ext cx="2799715" cy="2046605"/>
            </a:xfrm>
            <a:custGeom>
              <a:avLst/>
              <a:gdLst/>
              <a:ahLst/>
              <a:cxnLst/>
              <a:rect l="l" t="t" r="r" b="b"/>
              <a:pathLst>
                <a:path w="2799715" h="2046605">
                  <a:moveTo>
                    <a:pt x="28574" y="0"/>
                  </a:moveTo>
                  <a:lnTo>
                    <a:pt x="28574" y="2046604"/>
                  </a:lnTo>
                </a:path>
                <a:path w="2799715" h="2046605">
                  <a:moveTo>
                    <a:pt x="2770962" y="0"/>
                  </a:moveTo>
                  <a:lnTo>
                    <a:pt x="2770962" y="2046604"/>
                  </a:lnTo>
                </a:path>
                <a:path w="2799715" h="2046605">
                  <a:moveTo>
                    <a:pt x="0" y="28575"/>
                  </a:moveTo>
                  <a:lnTo>
                    <a:pt x="2799537" y="28575"/>
                  </a:lnTo>
                </a:path>
                <a:path w="2799715" h="2046605">
                  <a:moveTo>
                    <a:pt x="0" y="2018029"/>
                  </a:moveTo>
                  <a:lnTo>
                    <a:pt x="2799537" y="2018029"/>
                  </a:lnTo>
                </a:path>
              </a:pathLst>
            </a:custGeom>
            <a:ln w="57150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188551" y="1434765"/>
              <a:ext cx="1851296" cy="156630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769743" y="1372997"/>
              <a:ext cx="1621155" cy="1670177"/>
            </a:xfrm>
            <a:prstGeom prst="rect">
              <a:avLst/>
            </a:prstGeom>
          </p:spPr>
        </p:pic>
      </p:grpSp>
      <p:pic>
        <p:nvPicPr>
          <p:cNvPr id="24" name="object 2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201168" y="3447288"/>
            <a:ext cx="2674620" cy="416052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1163827" y="3481323"/>
            <a:ext cx="7575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dirty="0">
                <a:solidFill>
                  <a:srgbClr val="FFFFFF"/>
                </a:solidFill>
                <a:latin typeface="Times New Roman"/>
                <a:cs typeface="Times New Roman"/>
              </a:rPr>
              <a:t>физи</a:t>
            </a:r>
            <a:r>
              <a:rPr sz="1800" b="1" i="1" spc="-45" dirty="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sz="1800" b="1" i="1" dirty="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26" name="object 2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2587" y="4466844"/>
            <a:ext cx="2811780" cy="900684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353059" y="4544059"/>
            <a:ext cx="2376805" cy="6654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  <a:spcBef>
                <a:spcPts val="95"/>
              </a:spcBef>
            </a:pPr>
            <a:r>
              <a:rPr sz="1400" b="1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лабораторное оборудование,  линейка, непрограммируемый  </a:t>
            </a:r>
            <a:r>
              <a:rPr sz="1400" b="1" i="1" spc="-15" dirty="0">
                <a:solidFill>
                  <a:srgbClr val="FFFFFF"/>
                </a:solidFill>
                <a:latin typeface="Times New Roman"/>
                <a:cs typeface="Times New Roman"/>
              </a:rPr>
              <a:t>калькулятор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1248155" y="3465576"/>
            <a:ext cx="4768850" cy="1156970"/>
            <a:chOff x="1248155" y="3465576"/>
            <a:chExt cx="4768850" cy="1156970"/>
          </a:xfrm>
        </p:grpSpPr>
        <p:pic>
          <p:nvPicPr>
            <p:cNvPr id="29" name="object 2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248155" y="3781044"/>
              <a:ext cx="576071" cy="841247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337560" y="3465576"/>
              <a:ext cx="2679192" cy="374904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4211065" y="3496564"/>
            <a:ext cx="9359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dirty="0">
                <a:solidFill>
                  <a:srgbClr val="FFFFFF"/>
                </a:solidFill>
                <a:latin typeface="Times New Roman"/>
                <a:cs typeface="Times New Roman"/>
              </a:rPr>
              <a:t>би</a:t>
            </a:r>
            <a:r>
              <a:rPr sz="1800" b="1" i="1" spc="-45" dirty="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sz="1800" b="1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логия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32" name="object 32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3268979" y="4466844"/>
            <a:ext cx="2816352" cy="681227"/>
          </a:xfrm>
          <a:prstGeom prst="rect">
            <a:avLst/>
          </a:prstGeom>
        </p:spPr>
      </p:pic>
      <p:sp>
        <p:nvSpPr>
          <p:cNvPr id="33" name="object 33"/>
          <p:cNvSpPr txBox="1"/>
          <p:nvPr/>
        </p:nvSpPr>
        <p:spPr>
          <a:xfrm>
            <a:off x="3489959" y="4542789"/>
            <a:ext cx="237680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85800" marR="5080" indent="-673100">
              <a:lnSpc>
                <a:spcPct val="100000"/>
              </a:lnSpc>
              <a:spcBef>
                <a:spcPts val="95"/>
              </a:spcBef>
            </a:pPr>
            <a:r>
              <a:rPr sz="1400" b="1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линейка, непрограммируемый  </a:t>
            </a:r>
            <a:r>
              <a:rPr sz="1400" b="1" i="1" spc="-15" dirty="0">
                <a:solidFill>
                  <a:srgbClr val="FFFFFF"/>
                </a:solidFill>
                <a:latin typeface="Times New Roman"/>
                <a:cs typeface="Times New Roman"/>
              </a:rPr>
              <a:t>калькулятор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4384547" y="3461003"/>
            <a:ext cx="4631690" cy="1165860"/>
            <a:chOff x="4384547" y="3461003"/>
            <a:chExt cx="4631690" cy="1165860"/>
          </a:xfrm>
        </p:grpSpPr>
        <p:pic>
          <p:nvPicPr>
            <p:cNvPr id="35" name="object 3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384547" y="3794759"/>
              <a:ext cx="576072" cy="832103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341363" y="3461003"/>
              <a:ext cx="2674620" cy="416052"/>
            </a:xfrm>
            <a:prstGeom prst="rect">
              <a:avLst/>
            </a:prstGeom>
          </p:spPr>
        </p:pic>
      </p:grpSp>
      <p:sp>
        <p:nvSpPr>
          <p:cNvPr id="37" name="object 37"/>
          <p:cNvSpPr txBox="1"/>
          <p:nvPr/>
        </p:nvSpPr>
        <p:spPr>
          <a:xfrm>
            <a:off x="7157719" y="3495040"/>
            <a:ext cx="10445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sz="1800" b="1" i="1" spc="-25" dirty="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sz="1800" b="1" i="1" dirty="0">
                <a:solidFill>
                  <a:srgbClr val="FFFFFF"/>
                </a:solidFill>
                <a:latin typeface="Times New Roman"/>
                <a:cs typeface="Times New Roman"/>
              </a:rPr>
              <a:t>ография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38" name="object 38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6272784" y="4466844"/>
            <a:ext cx="2807208" cy="896112"/>
          </a:xfrm>
          <a:prstGeom prst="rect">
            <a:avLst/>
          </a:prstGeom>
        </p:spPr>
      </p:pic>
      <p:sp>
        <p:nvSpPr>
          <p:cNvPr id="39" name="object 39"/>
          <p:cNvSpPr txBox="1"/>
          <p:nvPr/>
        </p:nvSpPr>
        <p:spPr>
          <a:xfrm>
            <a:off x="6490970" y="4541265"/>
            <a:ext cx="2377440" cy="6654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z="1400" b="1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географические атласы,  </a:t>
            </a:r>
            <a:r>
              <a:rPr sz="1400" b="1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линейка, непрограммируемый  </a:t>
            </a:r>
            <a:r>
              <a:rPr sz="1400" b="1" i="1" spc="-15" dirty="0">
                <a:solidFill>
                  <a:srgbClr val="FFFFFF"/>
                </a:solidFill>
                <a:latin typeface="Times New Roman"/>
                <a:cs typeface="Times New Roman"/>
              </a:rPr>
              <a:t>калькулятор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102958" y="3340608"/>
            <a:ext cx="9027795" cy="3517900"/>
            <a:chOff x="102958" y="3340608"/>
            <a:chExt cx="9027795" cy="3517900"/>
          </a:xfrm>
        </p:grpSpPr>
        <p:sp>
          <p:nvSpPr>
            <p:cNvPr id="41" name="object 41"/>
            <p:cNvSpPr/>
            <p:nvPr/>
          </p:nvSpPr>
          <p:spPr>
            <a:xfrm>
              <a:off x="131533" y="3369183"/>
              <a:ext cx="5969635" cy="1892300"/>
            </a:xfrm>
            <a:custGeom>
              <a:avLst/>
              <a:gdLst/>
              <a:ahLst/>
              <a:cxnLst/>
              <a:rect l="l" t="t" r="r" b="b"/>
              <a:pathLst>
                <a:path w="5969635" h="1892300">
                  <a:moveTo>
                    <a:pt x="28575" y="0"/>
                  </a:moveTo>
                  <a:lnTo>
                    <a:pt x="28575" y="1887981"/>
                  </a:lnTo>
                </a:path>
                <a:path w="5969635" h="1892300">
                  <a:moveTo>
                    <a:pt x="2811818" y="0"/>
                  </a:moveTo>
                  <a:lnTo>
                    <a:pt x="2811818" y="1887981"/>
                  </a:lnTo>
                </a:path>
                <a:path w="5969635" h="1892300">
                  <a:moveTo>
                    <a:pt x="0" y="28575"/>
                  </a:moveTo>
                  <a:lnTo>
                    <a:pt x="2840393" y="28575"/>
                  </a:lnTo>
                </a:path>
                <a:path w="5969635" h="1892300">
                  <a:moveTo>
                    <a:pt x="0" y="1859406"/>
                  </a:moveTo>
                  <a:lnTo>
                    <a:pt x="2840393" y="1859406"/>
                  </a:lnTo>
                </a:path>
                <a:path w="5969635" h="1892300">
                  <a:moveTo>
                    <a:pt x="3166656" y="8254"/>
                  </a:moveTo>
                  <a:lnTo>
                    <a:pt x="3166656" y="1892172"/>
                  </a:lnTo>
                </a:path>
                <a:path w="5969635" h="1892300">
                  <a:moveTo>
                    <a:pt x="5940463" y="8254"/>
                  </a:moveTo>
                  <a:lnTo>
                    <a:pt x="5940463" y="1892172"/>
                  </a:lnTo>
                </a:path>
                <a:path w="5969635" h="1892300">
                  <a:moveTo>
                    <a:pt x="3138081" y="36829"/>
                  </a:moveTo>
                  <a:lnTo>
                    <a:pt x="5969038" y="36829"/>
                  </a:lnTo>
                </a:path>
                <a:path w="5969635" h="1892300">
                  <a:moveTo>
                    <a:pt x="3138081" y="1863597"/>
                  </a:moveTo>
                  <a:lnTo>
                    <a:pt x="5969038" y="1863597"/>
                  </a:lnTo>
                </a:path>
              </a:pathLst>
            </a:custGeom>
            <a:ln w="57150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388352" y="3794760"/>
              <a:ext cx="576072" cy="845819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6269735" y="3377438"/>
              <a:ext cx="2799715" cy="1899285"/>
            </a:xfrm>
            <a:custGeom>
              <a:avLst/>
              <a:gdLst/>
              <a:ahLst/>
              <a:cxnLst/>
              <a:rect l="l" t="t" r="r" b="b"/>
              <a:pathLst>
                <a:path w="2799715" h="1899285">
                  <a:moveTo>
                    <a:pt x="28575" y="0"/>
                  </a:moveTo>
                  <a:lnTo>
                    <a:pt x="28575" y="1899031"/>
                  </a:lnTo>
                </a:path>
                <a:path w="2799715" h="1899285">
                  <a:moveTo>
                    <a:pt x="2770886" y="0"/>
                  </a:moveTo>
                  <a:lnTo>
                    <a:pt x="2770886" y="1899031"/>
                  </a:lnTo>
                </a:path>
                <a:path w="2799715" h="1899285">
                  <a:moveTo>
                    <a:pt x="0" y="28575"/>
                  </a:moveTo>
                  <a:lnTo>
                    <a:pt x="2799461" y="28575"/>
                  </a:lnTo>
                </a:path>
                <a:path w="2799715" h="1899285">
                  <a:moveTo>
                    <a:pt x="0" y="1870456"/>
                  </a:moveTo>
                  <a:lnTo>
                    <a:pt x="2799461" y="1870456"/>
                  </a:lnTo>
                </a:path>
              </a:pathLst>
            </a:custGeom>
            <a:ln w="57150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244083" y="5326378"/>
              <a:ext cx="3886200" cy="1531619"/>
            </a:xfrm>
            <a:prstGeom prst="rect">
              <a:avLst/>
            </a:prstGeom>
          </p:spPr>
        </p:pic>
      </p:grpSp>
      <p:sp>
        <p:nvSpPr>
          <p:cNvPr id="45" name="object 45"/>
          <p:cNvSpPr txBox="1"/>
          <p:nvPr/>
        </p:nvSpPr>
        <p:spPr>
          <a:xfrm>
            <a:off x="5388102" y="5423408"/>
            <a:ext cx="361124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3533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Times New Roman"/>
                <a:cs typeface="Times New Roman"/>
              </a:rPr>
              <a:t>специальные технические</a:t>
            </a:r>
            <a:r>
              <a:rPr sz="12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Times New Roman"/>
                <a:cs typeface="Times New Roman"/>
              </a:rPr>
              <a:t>средства</a:t>
            </a:r>
            <a:endParaRPr sz="12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tabLst>
                <a:tab pos="436880" algn="l"/>
                <a:tab pos="1320165" algn="l"/>
                <a:tab pos="1768475" algn="l"/>
                <a:tab pos="1986914" algn="l"/>
                <a:tab pos="2463165" algn="l"/>
              </a:tabLst>
            </a:pPr>
            <a:r>
              <a:rPr sz="1200" dirty="0">
                <a:solidFill>
                  <a:srgbClr val="FFFFFF"/>
                </a:solidFill>
                <a:latin typeface="Times New Roman"/>
                <a:cs typeface="Times New Roman"/>
              </a:rPr>
              <a:t>(для	участни</a:t>
            </a:r>
            <a:r>
              <a:rPr sz="1200" spc="-65" dirty="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sz="1200" dirty="0">
                <a:solidFill>
                  <a:srgbClr val="FFFFFF"/>
                </a:solidFill>
                <a:latin typeface="Times New Roman"/>
                <a:cs typeface="Times New Roman"/>
              </a:rPr>
              <a:t>ов	</a:t>
            </a:r>
            <a:r>
              <a:rPr sz="1200" spc="-5" dirty="0">
                <a:solidFill>
                  <a:srgbClr val="FFFFFF"/>
                </a:solidFill>
                <a:latin typeface="Times New Roman"/>
                <a:cs typeface="Times New Roman"/>
              </a:rPr>
              <a:t>ОГ</a:t>
            </a:r>
            <a:r>
              <a:rPr sz="1200" dirty="0">
                <a:solidFill>
                  <a:srgbClr val="FFFFFF"/>
                </a:solidFill>
                <a:latin typeface="Times New Roman"/>
                <a:cs typeface="Times New Roman"/>
              </a:rPr>
              <a:t>Э	с	</a:t>
            </a:r>
            <a:r>
              <a:rPr sz="1200" spc="-5" dirty="0">
                <a:solidFill>
                  <a:srgbClr val="FFFFFF"/>
                </a:solidFill>
                <a:latin typeface="Times New Roman"/>
                <a:cs typeface="Times New Roman"/>
              </a:rPr>
              <a:t>ОВЗ</a:t>
            </a:r>
            <a:r>
              <a:rPr sz="1200" dirty="0">
                <a:solidFill>
                  <a:srgbClr val="FFFFFF"/>
                </a:solidFill>
                <a:latin typeface="Times New Roman"/>
                <a:cs typeface="Times New Roman"/>
              </a:rPr>
              <a:t>,	де</a:t>
            </a:r>
            <a:r>
              <a:rPr sz="1200" spc="5" dirty="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sz="1200" dirty="0">
                <a:solidFill>
                  <a:srgbClr val="FFFFFF"/>
                </a:solidFill>
                <a:latin typeface="Times New Roman"/>
                <a:cs typeface="Times New Roman"/>
              </a:rPr>
              <a:t>ей-</a:t>
            </a:r>
            <a:r>
              <a:rPr sz="1200" spc="-10" dirty="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sz="1200" spc="-5" dirty="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sz="1200" spc="-25" dirty="0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sz="1200" spc="10" dirty="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sz="1200" dirty="0">
                <a:solidFill>
                  <a:srgbClr val="FFFFFF"/>
                </a:solidFill>
                <a:latin typeface="Times New Roman"/>
                <a:cs typeface="Times New Roman"/>
              </a:rPr>
              <a:t>лидо</a:t>
            </a:r>
            <a:r>
              <a:rPr sz="1200" spc="-10" dirty="0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sz="1200" dirty="0">
                <a:solidFill>
                  <a:srgbClr val="FFFFFF"/>
                </a:solidFill>
                <a:latin typeface="Times New Roman"/>
                <a:cs typeface="Times New Roman"/>
              </a:rPr>
              <a:t>,  </a:t>
            </a:r>
            <a:r>
              <a:rPr sz="1200" spc="-5" dirty="0">
                <a:solidFill>
                  <a:srgbClr val="FFFFFF"/>
                </a:solidFill>
                <a:latin typeface="Times New Roman"/>
                <a:cs typeface="Times New Roman"/>
              </a:rPr>
              <a:t>инвалидов),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spc="-5" dirty="0">
                <a:solidFill>
                  <a:srgbClr val="FFFFFF"/>
                </a:solidFill>
                <a:latin typeface="Times New Roman"/>
                <a:cs typeface="Times New Roman"/>
              </a:rPr>
              <a:t>при </a:t>
            </a:r>
            <a:r>
              <a:rPr sz="1200" spc="-10" dirty="0">
                <a:solidFill>
                  <a:srgbClr val="FFFFFF"/>
                </a:solidFill>
                <a:latin typeface="Times New Roman"/>
                <a:cs typeface="Times New Roman"/>
              </a:rPr>
              <a:t>необходимости </a:t>
            </a:r>
            <a:r>
              <a:rPr sz="1200" dirty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sz="1200" spc="-5" dirty="0">
                <a:solidFill>
                  <a:srgbClr val="FFFFFF"/>
                </a:solidFill>
                <a:latin typeface="Times New Roman"/>
                <a:cs typeface="Times New Roman"/>
              </a:rPr>
              <a:t>лекарства </a:t>
            </a:r>
            <a:r>
              <a:rPr sz="12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200" spc="-5" dirty="0">
                <a:solidFill>
                  <a:srgbClr val="FFFFFF"/>
                </a:solidFill>
                <a:latin typeface="Times New Roman"/>
                <a:cs typeface="Times New Roman"/>
              </a:rPr>
              <a:t>питание, </a:t>
            </a:r>
            <a:r>
              <a:rPr sz="1200" dirty="0">
                <a:solidFill>
                  <a:srgbClr val="FFFFFF"/>
                </a:solidFill>
                <a:latin typeface="Times New Roman"/>
                <a:cs typeface="Times New Roman"/>
              </a:rPr>
              <a:t>а </a:t>
            </a:r>
            <a:r>
              <a:rPr sz="1200" spc="-5" dirty="0">
                <a:solidFill>
                  <a:srgbClr val="FFFFFF"/>
                </a:solidFill>
                <a:latin typeface="Times New Roman"/>
                <a:cs typeface="Times New Roman"/>
              </a:rPr>
              <a:t>также</a:t>
            </a:r>
            <a:r>
              <a:rPr sz="1200" spc="2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5388102" y="6155182"/>
            <a:ext cx="36112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Times New Roman"/>
                <a:cs typeface="Times New Roman"/>
              </a:rPr>
              <a:t>дополнительные материалы, </a:t>
            </a:r>
            <a:r>
              <a:rPr sz="1200" spc="-15" dirty="0">
                <a:solidFill>
                  <a:srgbClr val="FFFFFF"/>
                </a:solidFill>
                <a:latin typeface="Times New Roman"/>
                <a:cs typeface="Times New Roman"/>
              </a:rPr>
              <a:t>которые  </a:t>
            </a:r>
            <a:r>
              <a:rPr sz="1200" spc="-10" dirty="0">
                <a:solidFill>
                  <a:srgbClr val="FFFFFF"/>
                </a:solidFill>
                <a:latin typeface="Times New Roman"/>
                <a:cs typeface="Times New Roman"/>
              </a:rPr>
              <a:t>можно  использовать </a:t>
            </a:r>
            <a:r>
              <a:rPr sz="1200" spc="-5" dirty="0">
                <a:solidFill>
                  <a:srgbClr val="FFFFFF"/>
                </a:solidFill>
                <a:latin typeface="Times New Roman"/>
                <a:cs typeface="Times New Roman"/>
              </a:rPr>
              <a:t>на ОГЭ по отдельным учебным  предметам.</a:t>
            </a:r>
            <a:endParaRPr sz="1200">
              <a:latin typeface="Times New Roman"/>
              <a:cs typeface="Times New Roman"/>
            </a:endParaRPr>
          </a:p>
        </p:txBody>
      </p:sp>
      <p:pic>
        <p:nvPicPr>
          <p:cNvPr id="47" name="object 47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850391" y="6003034"/>
            <a:ext cx="1769364" cy="854963"/>
          </a:xfrm>
          <a:prstGeom prst="rect">
            <a:avLst/>
          </a:prstGeom>
        </p:spPr>
      </p:pic>
      <p:sp>
        <p:nvSpPr>
          <p:cNvPr id="48" name="object 48"/>
          <p:cNvSpPr txBox="1"/>
          <p:nvPr/>
        </p:nvSpPr>
        <p:spPr>
          <a:xfrm>
            <a:off x="1015238" y="6059678"/>
            <a:ext cx="1445260" cy="711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solidFill>
                  <a:srgbClr val="6C0F13"/>
                </a:solidFill>
                <a:latin typeface="Times New Roman"/>
                <a:cs typeface="Times New Roman"/>
              </a:rPr>
              <a:t>Обеспечивают</a:t>
            </a:r>
            <a:r>
              <a:rPr sz="900" b="1" spc="-45" dirty="0">
                <a:solidFill>
                  <a:srgbClr val="6C0F13"/>
                </a:solidFill>
                <a:latin typeface="Times New Roman"/>
                <a:cs typeface="Times New Roman"/>
              </a:rPr>
              <a:t> </a:t>
            </a:r>
            <a:r>
              <a:rPr sz="900" b="1" spc="-5" dirty="0">
                <a:solidFill>
                  <a:srgbClr val="6C0F13"/>
                </a:solidFill>
                <a:latin typeface="Times New Roman"/>
                <a:cs typeface="Times New Roman"/>
              </a:rPr>
              <a:t>выполнение  арифметических  вычислений: сложение,  вычитание,</a:t>
            </a:r>
            <a:r>
              <a:rPr sz="900" b="1" spc="-25" dirty="0">
                <a:solidFill>
                  <a:srgbClr val="6C0F13"/>
                </a:solidFill>
                <a:latin typeface="Times New Roman"/>
                <a:cs typeface="Times New Roman"/>
              </a:rPr>
              <a:t> </a:t>
            </a:r>
            <a:r>
              <a:rPr sz="900" b="1" spc="-5" dirty="0">
                <a:solidFill>
                  <a:srgbClr val="6C0F13"/>
                </a:solidFill>
                <a:latin typeface="Times New Roman"/>
                <a:cs typeface="Times New Roman"/>
              </a:rPr>
              <a:t>умножение,</a:t>
            </a:r>
            <a:endParaRPr sz="9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900" b="1" spc="-5" dirty="0">
                <a:solidFill>
                  <a:srgbClr val="6C0F13"/>
                </a:solidFill>
                <a:latin typeface="Times New Roman"/>
                <a:cs typeface="Times New Roman"/>
              </a:rPr>
              <a:t>деление, извлечение</a:t>
            </a:r>
            <a:r>
              <a:rPr sz="900" b="1" spc="-55" dirty="0">
                <a:solidFill>
                  <a:srgbClr val="6C0F13"/>
                </a:solidFill>
                <a:latin typeface="Times New Roman"/>
                <a:cs typeface="Times New Roman"/>
              </a:rPr>
              <a:t> </a:t>
            </a:r>
            <a:r>
              <a:rPr sz="900" b="1" spc="-5" dirty="0">
                <a:solidFill>
                  <a:srgbClr val="6C0F13"/>
                </a:solidFill>
                <a:latin typeface="Times New Roman"/>
                <a:cs typeface="Times New Roman"/>
              </a:rPr>
              <a:t>корня</a:t>
            </a:r>
            <a:endParaRPr sz="900">
              <a:latin typeface="Times New Roman"/>
              <a:cs typeface="Times New Roman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0" y="5182793"/>
            <a:ext cx="4338955" cy="1504315"/>
            <a:chOff x="0" y="5182793"/>
            <a:chExt cx="4338955" cy="1504315"/>
          </a:xfrm>
        </p:grpSpPr>
        <p:pic>
          <p:nvPicPr>
            <p:cNvPr id="50" name="object 5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0" y="5821697"/>
              <a:ext cx="1116304" cy="864869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0" y="5182793"/>
              <a:ext cx="1452626" cy="1101445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372867" y="5253227"/>
              <a:ext cx="1965959" cy="900684"/>
            </a:xfrm>
            <a:prstGeom prst="rect">
              <a:avLst/>
            </a:prstGeom>
          </p:spPr>
        </p:pic>
      </p:grpSp>
      <p:sp>
        <p:nvSpPr>
          <p:cNvPr id="53" name="object 53"/>
          <p:cNvSpPr txBox="1"/>
          <p:nvPr/>
        </p:nvSpPr>
        <p:spPr>
          <a:xfrm>
            <a:off x="2505964" y="5309616"/>
            <a:ext cx="170942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just">
              <a:lnSpc>
                <a:spcPct val="100000"/>
              </a:lnSpc>
              <a:spcBef>
                <a:spcPts val="100"/>
              </a:spcBef>
            </a:pPr>
            <a:r>
              <a:rPr sz="900" u="sng" spc="-225" dirty="0">
                <a:solidFill>
                  <a:srgbClr val="6C0F13"/>
                </a:solidFill>
                <a:uFill>
                  <a:solidFill>
                    <a:srgbClr val="6C0F13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900" b="1" i="1" u="sng" dirty="0">
                <a:solidFill>
                  <a:srgbClr val="6C0F13"/>
                </a:solidFill>
                <a:uFill>
                  <a:solidFill>
                    <a:srgbClr val="6C0F13"/>
                  </a:solidFill>
                </a:uFill>
                <a:latin typeface="Times New Roman"/>
                <a:cs typeface="Times New Roman"/>
              </a:rPr>
              <a:t>Не </a:t>
            </a:r>
            <a:r>
              <a:rPr sz="900" b="1" i="1" u="sng" spc="-5" dirty="0">
                <a:solidFill>
                  <a:srgbClr val="6C0F13"/>
                </a:solidFill>
                <a:uFill>
                  <a:solidFill>
                    <a:srgbClr val="6C0F13"/>
                  </a:solidFill>
                </a:uFill>
                <a:latin typeface="Times New Roman"/>
                <a:cs typeface="Times New Roman"/>
              </a:rPr>
              <a:t>осуществляют </a:t>
            </a:r>
            <a:r>
              <a:rPr sz="900" b="1" spc="-10" dirty="0">
                <a:solidFill>
                  <a:srgbClr val="6C0F13"/>
                </a:solidFill>
                <a:latin typeface="Times New Roman"/>
                <a:cs typeface="Times New Roman"/>
              </a:rPr>
              <a:t>функции  </a:t>
            </a:r>
            <a:r>
              <a:rPr sz="900" b="1" spc="-5" dirty="0">
                <a:solidFill>
                  <a:srgbClr val="6C0F13"/>
                </a:solidFill>
                <a:latin typeface="Times New Roman"/>
                <a:cs typeface="Times New Roman"/>
              </a:rPr>
              <a:t>средства связи, хранилища  </a:t>
            </a:r>
            <a:r>
              <a:rPr sz="900" b="1" dirty="0">
                <a:solidFill>
                  <a:srgbClr val="6C0F13"/>
                </a:solidFill>
                <a:latin typeface="Times New Roman"/>
                <a:cs typeface="Times New Roman"/>
              </a:rPr>
              <a:t>базы</a:t>
            </a:r>
            <a:r>
              <a:rPr sz="900" b="1" spc="105" dirty="0">
                <a:solidFill>
                  <a:srgbClr val="6C0F13"/>
                </a:solidFill>
                <a:latin typeface="Times New Roman"/>
                <a:cs typeface="Times New Roman"/>
              </a:rPr>
              <a:t> </a:t>
            </a:r>
            <a:r>
              <a:rPr sz="900" b="1" spc="-5" dirty="0">
                <a:solidFill>
                  <a:srgbClr val="6C0F13"/>
                </a:solidFill>
                <a:latin typeface="Times New Roman"/>
                <a:cs typeface="Times New Roman"/>
              </a:rPr>
              <a:t>данных</a:t>
            </a:r>
            <a:r>
              <a:rPr sz="900" b="1" spc="100" dirty="0">
                <a:solidFill>
                  <a:srgbClr val="6C0F13"/>
                </a:solidFill>
                <a:latin typeface="Times New Roman"/>
                <a:cs typeface="Times New Roman"/>
              </a:rPr>
              <a:t> </a:t>
            </a:r>
            <a:r>
              <a:rPr sz="900" b="1" dirty="0">
                <a:solidFill>
                  <a:srgbClr val="6C0F13"/>
                </a:solidFill>
                <a:latin typeface="Times New Roman"/>
                <a:cs typeface="Times New Roman"/>
              </a:rPr>
              <a:t>и</a:t>
            </a:r>
            <a:r>
              <a:rPr sz="900" b="1" spc="95" dirty="0">
                <a:solidFill>
                  <a:srgbClr val="6C0F13"/>
                </a:solidFill>
                <a:latin typeface="Times New Roman"/>
                <a:cs typeface="Times New Roman"/>
              </a:rPr>
              <a:t> </a:t>
            </a:r>
            <a:r>
              <a:rPr sz="900" b="1" spc="-5" dirty="0">
                <a:solidFill>
                  <a:srgbClr val="6C0F13"/>
                </a:solidFill>
                <a:latin typeface="Times New Roman"/>
                <a:cs typeface="Times New Roman"/>
              </a:rPr>
              <a:t>не</a:t>
            </a:r>
            <a:r>
              <a:rPr sz="900" b="1" spc="100" dirty="0">
                <a:solidFill>
                  <a:srgbClr val="6C0F13"/>
                </a:solidFill>
                <a:latin typeface="Times New Roman"/>
                <a:cs typeface="Times New Roman"/>
              </a:rPr>
              <a:t> </a:t>
            </a:r>
            <a:r>
              <a:rPr sz="900" b="1" spc="-5" dirty="0">
                <a:solidFill>
                  <a:srgbClr val="6C0F13"/>
                </a:solidFill>
                <a:latin typeface="Times New Roman"/>
                <a:cs typeface="Times New Roman"/>
              </a:rPr>
              <a:t>имеет</a:t>
            </a:r>
            <a:r>
              <a:rPr sz="900" b="1" spc="100" dirty="0">
                <a:solidFill>
                  <a:srgbClr val="6C0F13"/>
                </a:solidFill>
                <a:latin typeface="Times New Roman"/>
                <a:cs typeface="Times New Roman"/>
              </a:rPr>
              <a:t> </a:t>
            </a:r>
            <a:r>
              <a:rPr sz="900" b="1" spc="-5" dirty="0">
                <a:solidFill>
                  <a:srgbClr val="6C0F13"/>
                </a:solidFill>
                <a:latin typeface="Times New Roman"/>
                <a:cs typeface="Times New Roman"/>
              </a:rPr>
              <a:t>доступ</a:t>
            </a:r>
            <a:endParaRPr sz="900">
              <a:latin typeface="Times New Roman"/>
              <a:cs typeface="Times New Roman"/>
            </a:endParaRPr>
          </a:p>
        </p:txBody>
      </p:sp>
      <p:pic>
        <p:nvPicPr>
          <p:cNvPr id="54" name="object 54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3762755" y="5993890"/>
            <a:ext cx="1627631" cy="864107"/>
          </a:xfrm>
          <a:prstGeom prst="rect">
            <a:avLst/>
          </a:prstGeom>
        </p:spPr>
      </p:pic>
      <p:sp>
        <p:nvSpPr>
          <p:cNvPr id="55" name="object 55"/>
          <p:cNvSpPr txBox="1"/>
          <p:nvPr/>
        </p:nvSpPr>
        <p:spPr>
          <a:xfrm>
            <a:off x="2506217" y="5721096"/>
            <a:ext cx="2730500" cy="1042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2616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6C0F13"/>
                </a:solidFill>
                <a:latin typeface="Times New Roman"/>
                <a:cs typeface="Times New Roman"/>
              </a:rPr>
              <a:t>к </a:t>
            </a:r>
            <a:r>
              <a:rPr sz="900" b="1" spc="-5" dirty="0">
                <a:solidFill>
                  <a:srgbClr val="6C0F13"/>
                </a:solidFill>
                <a:latin typeface="Times New Roman"/>
                <a:cs typeface="Times New Roman"/>
              </a:rPr>
              <a:t>сетям передачи данных </a:t>
            </a:r>
            <a:r>
              <a:rPr sz="900" b="1" dirty="0">
                <a:solidFill>
                  <a:srgbClr val="6C0F13"/>
                </a:solidFill>
                <a:latin typeface="Times New Roman"/>
                <a:cs typeface="Times New Roman"/>
              </a:rPr>
              <a:t>(в </a:t>
            </a:r>
            <a:r>
              <a:rPr sz="900" b="1" spc="-5" dirty="0">
                <a:solidFill>
                  <a:srgbClr val="6C0F13"/>
                </a:solidFill>
                <a:latin typeface="Times New Roman"/>
                <a:cs typeface="Times New Roman"/>
              </a:rPr>
              <a:t>том  </a:t>
            </a:r>
            <a:r>
              <a:rPr sz="900" b="1" dirty="0">
                <a:solidFill>
                  <a:srgbClr val="6C0F13"/>
                </a:solidFill>
                <a:latin typeface="Times New Roman"/>
                <a:cs typeface="Times New Roman"/>
              </a:rPr>
              <a:t>числе к </a:t>
            </a:r>
            <a:r>
              <a:rPr sz="900" b="1" spc="-5" dirty="0">
                <a:solidFill>
                  <a:srgbClr val="6C0F13"/>
                </a:solidFill>
                <a:latin typeface="Times New Roman"/>
                <a:cs typeface="Times New Roman"/>
              </a:rPr>
              <a:t>сети</a:t>
            </a:r>
            <a:r>
              <a:rPr sz="900" b="1" spc="-50" dirty="0">
                <a:solidFill>
                  <a:srgbClr val="6C0F13"/>
                </a:solidFill>
                <a:latin typeface="Times New Roman"/>
                <a:cs typeface="Times New Roman"/>
              </a:rPr>
              <a:t> </a:t>
            </a:r>
            <a:r>
              <a:rPr sz="900" b="1" spc="-5" dirty="0">
                <a:solidFill>
                  <a:srgbClr val="6C0F13"/>
                </a:solidFill>
                <a:latin typeface="Times New Roman"/>
                <a:cs typeface="Times New Roman"/>
              </a:rPr>
              <a:t>«Интернет»)</a:t>
            </a:r>
            <a:endParaRPr sz="900">
              <a:latin typeface="Times New Roman"/>
              <a:cs typeface="Times New Roman"/>
            </a:endParaRPr>
          </a:p>
          <a:p>
            <a:pPr marL="1411605" marR="5080" indent="274320">
              <a:lnSpc>
                <a:spcPct val="100000"/>
              </a:lnSpc>
              <a:spcBef>
                <a:spcPts val="440"/>
              </a:spcBef>
            </a:pPr>
            <a:r>
              <a:rPr sz="900" b="1" spc="-5" dirty="0">
                <a:solidFill>
                  <a:srgbClr val="6C0F13"/>
                </a:solidFill>
                <a:latin typeface="Times New Roman"/>
                <a:cs typeface="Times New Roman"/>
              </a:rPr>
              <a:t>Обеспечивают  выполнение</a:t>
            </a:r>
            <a:r>
              <a:rPr sz="900" b="1" spc="-50" dirty="0">
                <a:solidFill>
                  <a:srgbClr val="6C0F13"/>
                </a:solidFill>
                <a:latin typeface="Times New Roman"/>
                <a:cs typeface="Times New Roman"/>
              </a:rPr>
              <a:t> </a:t>
            </a:r>
            <a:r>
              <a:rPr sz="900" b="1" spc="-5" dirty="0">
                <a:solidFill>
                  <a:srgbClr val="6C0F13"/>
                </a:solidFill>
                <a:latin typeface="Times New Roman"/>
                <a:cs typeface="Times New Roman"/>
              </a:rPr>
              <a:t>вычислений</a:t>
            </a:r>
            <a:endParaRPr sz="900">
              <a:latin typeface="Times New Roman"/>
              <a:cs typeface="Times New Roman"/>
            </a:endParaRPr>
          </a:p>
          <a:p>
            <a:pPr marL="1433830" marR="26670" indent="-1270" algn="ctr">
              <a:lnSpc>
                <a:spcPct val="100000"/>
              </a:lnSpc>
            </a:pPr>
            <a:r>
              <a:rPr sz="900" b="1" spc="-5" dirty="0">
                <a:solidFill>
                  <a:srgbClr val="6C0F13"/>
                </a:solidFill>
                <a:latin typeface="Times New Roman"/>
                <a:cs typeface="Times New Roman"/>
              </a:rPr>
              <a:t>тригонометрических  функций: sin, </a:t>
            </a:r>
            <a:r>
              <a:rPr sz="900" b="1" dirty="0">
                <a:solidFill>
                  <a:srgbClr val="6C0F13"/>
                </a:solidFill>
                <a:latin typeface="Times New Roman"/>
                <a:cs typeface="Times New Roman"/>
              </a:rPr>
              <a:t>cos, tg,</a:t>
            </a:r>
            <a:r>
              <a:rPr sz="900" b="1" spc="-85" dirty="0">
                <a:solidFill>
                  <a:srgbClr val="6C0F13"/>
                </a:solidFill>
                <a:latin typeface="Times New Roman"/>
                <a:cs typeface="Times New Roman"/>
              </a:rPr>
              <a:t> </a:t>
            </a:r>
            <a:r>
              <a:rPr sz="900" b="1" dirty="0">
                <a:solidFill>
                  <a:srgbClr val="6C0F13"/>
                </a:solidFill>
                <a:latin typeface="Times New Roman"/>
                <a:cs typeface="Times New Roman"/>
              </a:rPr>
              <a:t>ctg,  </a:t>
            </a:r>
            <a:r>
              <a:rPr sz="900" b="1" spc="-5" dirty="0">
                <a:solidFill>
                  <a:srgbClr val="6C0F13"/>
                </a:solidFill>
                <a:latin typeface="Times New Roman"/>
                <a:cs typeface="Times New Roman"/>
              </a:rPr>
              <a:t>arcsin, arcos,</a:t>
            </a:r>
            <a:r>
              <a:rPr sz="900" b="1" spc="-20" dirty="0">
                <a:solidFill>
                  <a:srgbClr val="6C0F13"/>
                </a:solidFill>
                <a:latin typeface="Times New Roman"/>
                <a:cs typeface="Times New Roman"/>
              </a:rPr>
              <a:t> </a:t>
            </a:r>
            <a:r>
              <a:rPr sz="900" b="1" dirty="0">
                <a:solidFill>
                  <a:srgbClr val="6C0F13"/>
                </a:solidFill>
                <a:latin typeface="Times New Roman"/>
                <a:cs typeface="Times New Roman"/>
              </a:rPr>
              <a:t>arctg</a:t>
            </a:r>
            <a:endParaRPr sz="900">
              <a:latin typeface="Times New Roman"/>
              <a:cs typeface="Times New Roman"/>
            </a:endParaRPr>
          </a:p>
        </p:txBody>
      </p:sp>
      <p:grpSp>
        <p:nvGrpSpPr>
          <p:cNvPr id="56" name="object 56"/>
          <p:cNvGrpSpPr/>
          <p:nvPr/>
        </p:nvGrpSpPr>
        <p:grpSpPr>
          <a:xfrm>
            <a:off x="1605661" y="5002441"/>
            <a:ext cx="7414259" cy="1125855"/>
            <a:chOff x="1605661" y="5002441"/>
            <a:chExt cx="7414259" cy="1125855"/>
          </a:xfrm>
        </p:grpSpPr>
        <p:sp>
          <p:nvSpPr>
            <p:cNvPr id="57" name="object 57"/>
            <p:cNvSpPr/>
            <p:nvPr/>
          </p:nvSpPr>
          <p:spPr>
            <a:xfrm>
              <a:off x="1633093" y="5269865"/>
              <a:ext cx="864869" cy="756920"/>
            </a:xfrm>
            <a:custGeom>
              <a:avLst/>
              <a:gdLst/>
              <a:ahLst/>
              <a:cxnLst/>
              <a:rect l="l" t="t" r="r" b="b"/>
              <a:pathLst>
                <a:path w="864869" h="756920">
                  <a:moveTo>
                    <a:pt x="675386" y="0"/>
                  </a:moveTo>
                  <a:lnTo>
                    <a:pt x="675386" y="94615"/>
                  </a:lnTo>
                  <a:lnTo>
                    <a:pt x="331088" y="94615"/>
                  </a:lnTo>
                  <a:lnTo>
                    <a:pt x="282157" y="98204"/>
                  </a:lnTo>
                  <a:lnTo>
                    <a:pt x="235457" y="108630"/>
                  </a:lnTo>
                  <a:lnTo>
                    <a:pt x="191499" y="125381"/>
                  </a:lnTo>
                  <a:lnTo>
                    <a:pt x="150796" y="147945"/>
                  </a:lnTo>
                  <a:lnTo>
                    <a:pt x="113860" y="175808"/>
                  </a:lnTo>
                  <a:lnTo>
                    <a:pt x="81202" y="208460"/>
                  </a:lnTo>
                  <a:lnTo>
                    <a:pt x="53334" y="245388"/>
                  </a:lnTo>
                  <a:lnTo>
                    <a:pt x="30768" y="286080"/>
                  </a:lnTo>
                  <a:lnTo>
                    <a:pt x="14015" y="330023"/>
                  </a:lnTo>
                  <a:lnTo>
                    <a:pt x="3589" y="376705"/>
                  </a:lnTo>
                  <a:lnTo>
                    <a:pt x="0" y="425615"/>
                  </a:lnTo>
                  <a:lnTo>
                    <a:pt x="0" y="756653"/>
                  </a:lnTo>
                  <a:lnTo>
                    <a:pt x="189102" y="756653"/>
                  </a:lnTo>
                  <a:lnTo>
                    <a:pt x="189102" y="425615"/>
                  </a:lnTo>
                  <a:lnTo>
                    <a:pt x="196347" y="380767"/>
                  </a:lnTo>
                  <a:lnTo>
                    <a:pt x="216514" y="341816"/>
                  </a:lnTo>
                  <a:lnTo>
                    <a:pt x="247258" y="311098"/>
                  </a:lnTo>
                  <a:lnTo>
                    <a:pt x="286232" y="290952"/>
                  </a:lnTo>
                  <a:lnTo>
                    <a:pt x="331088" y="283718"/>
                  </a:lnTo>
                  <a:lnTo>
                    <a:pt x="769994" y="283718"/>
                  </a:lnTo>
                  <a:lnTo>
                    <a:pt x="864615" y="189103"/>
                  </a:lnTo>
                  <a:lnTo>
                    <a:pt x="675386" y="0"/>
                  </a:lnTo>
                  <a:close/>
                </a:path>
                <a:path w="864869" h="756920">
                  <a:moveTo>
                    <a:pt x="769994" y="283718"/>
                  </a:moveTo>
                  <a:lnTo>
                    <a:pt x="675386" y="283718"/>
                  </a:lnTo>
                  <a:lnTo>
                    <a:pt x="675386" y="378320"/>
                  </a:lnTo>
                  <a:lnTo>
                    <a:pt x="769994" y="283718"/>
                  </a:lnTo>
                  <a:close/>
                </a:path>
              </a:pathLst>
            </a:custGeom>
            <a:solidFill>
              <a:srgbClr val="EB76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605661" y="5242534"/>
              <a:ext cx="920115" cy="811530"/>
            </a:xfrm>
            <a:custGeom>
              <a:avLst/>
              <a:gdLst/>
              <a:ahLst/>
              <a:cxnLst/>
              <a:rect l="l" t="t" r="r" b="b"/>
              <a:pathLst>
                <a:path w="920114" h="811529">
                  <a:moveTo>
                    <a:pt x="700319" y="0"/>
                  </a:moveTo>
                  <a:lnTo>
                    <a:pt x="675386" y="27939"/>
                  </a:lnTo>
                  <a:lnTo>
                    <a:pt x="675386" y="95250"/>
                  </a:lnTo>
                  <a:lnTo>
                    <a:pt x="339470" y="95250"/>
                  </a:lnTo>
                  <a:lnTo>
                    <a:pt x="268096" y="106680"/>
                  </a:lnTo>
                  <a:lnTo>
                    <a:pt x="218186" y="123189"/>
                  </a:lnTo>
                  <a:lnTo>
                    <a:pt x="171957" y="147319"/>
                  </a:lnTo>
                  <a:lnTo>
                    <a:pt x="130047" y="177800"/>
                  </a:lnTo>
                  <a:lnTo>
                    <a:pt x="92709" y="213359"/>
                  </a:lnTo>
                  <a:lnTo>
                    <a:pt x="60959" y="254000"/>
                  </a:lnTo>
                  <a:lnTo>
                    <a:pt x="35178" y="298450"/>
                  </a:lnTo>
                  <a:lnTo>
                    <a:pt x="15875" y="347980"/>
                  </a:lnTo>
                  <a:lnTo>
                    <a:pt x="4063" y="400050"/>
                  </a:lnTo>
                  <a:lnTo>
                    <a:pt x="36" y="452119"/>
                  </a:lnTo>
                  <a:lnTo>
                    <a:pt x="0" y="784860"/>
                  </a:lnTo>
                  <a:lnTo>
                    <a:pt x="2160" y="795019"/>
                  </a:lnTo>
                  <a:lnTo>
                    <a:pt x="8048" y="803910"/>
                  </a:lnTo>
                  <a:lnTo>
                    <a:pt x="16769" y="810260"/>
                  </a:lnTo>
                  <a:lnTo>
                    <a:pt x="27431" y="811530"/>
                  </a:lnTo>
                  <a:lnTo>
                    <a:pt x="216662" y="811530"/>
                  </a:lnTo>
                  <a:lnTo>
                    <a:pt x="244220" y="784860"/>
                  </a:lnTo>
                  <a:lnTo>
                    <a:pt x="33019" y="779780"/>
                  </a:lnTo>
                  <a:lnTo>
                    <a:pt x="33059" y="452119"/>
                  </a:lnTo>
                  <a:lnTo>
                    <a:pt x="36702" y="403859"/>
                  </a:lnTo>
                  <a:lnTo>
                    <a:pt x="47625" y="356869"/>
                  </a:lnTo>
                  <a:lnTo>
                    <a:pt x="65150" y="312419"/>
                  </a:lnTo>
                  <a:lnTo>
                    <a:pt x="88645" y="271780"/>
                  </a:lnTo>
                  <a:lnTo>
                    <a:pt x="117601" y="234950"/>
                  </a:lnTo>
                  <a:lnTo>
                    <a:pt x="151637" y="201930"/>
                  </a:lnTo>
                  <a:lnTo>
                    <a:pt x="189864" y="175259"/>
                  </a:lnTo>
                  <a:lnTo>
                    <a:pt x="246633" y="147319"/>
                  </a:lnTo>
                  <a:lnTo>
                    <a:pt x="292988" y="134619"/>
                  </a:lnTo>
                  <a:lnTo>
                    <a:pt x="341883" y="128269"/>
                  </a:lnTo>
                  <a:lnTo>
                    <a:pt x="705993" y="128269"/>
                  </a:lnTo>
                  <a:lnTo>
                    <a:pt x="708406" y="125730"/>
                  </a:lnTo>
                  <a:lnTo>
                    <a:pt x="708406" y="41909"/>
                  </a:lnTo>
                  <a:lnTo>
                    <a:pt x="755373" y="41909"/>
                  </a:lnTo>
                  <a:lnTo>
                    <a:pt x="722376" y="8889"/>
                  </a:lnTo>
                  <a:lnTo>
                    <a:pt x="715817" y="3809"/>
                  </a:lnTo>
                  <a:lnTo>
                    <a:pt x="708294" y="1269"/>
                  </a:lnTo>
                  <a:lnTo>
                    <a:pt x="700319" y="0"/>
                  </a:lnTo>
                  <a:close/>
                </a:path>
                <a:path w="920114" h="811529">
                  <a:moveTo>
                    <a:pt x="705993" y="306069"/>
                  </a:moveTo>
                  <a:lnTo>
                    <a:pt x="358520" y="306069"/>
                  </a:lnTo>
                  <a:lnTo>
                    <a:pt x="329056" y="308609"/>
                  </a:lnTo>
                  <a:lnTo>
                    <a:pt x="288416" y="323850"/>
                  </a:lnTo>
                  <a:lnTo>
                    <a:pt x="254507" y="349250"/>
                  </a:lnTo>
                  <a:lnTo>
                    <a:pt x="229107" y="383539"/>
                  </a:lnTo>
                  <a:lnTo>
                    <a:pt x="214249" y="424180"/>
                  </a:lnTo>
                  <a:lnTo>
                    <a:pt x="211200" y="779780"/>
                  </a:lnTo>
                  <a:lnTo>
                    <a:pt x="244219" y="779780"/>
                  </a:lnTo>
                  <a:lnTo>
                    <a:pt x="244206" y="452119"/>
                  </a:lnTo>
                  <a:lnTo>
                    <a:pt x="244601" y="443230"/>
                  </a:lnTo>
                  <a:lnTo>
                    <a:pt x="257428" y="400050"/>
                  </a:lnTo>
                  <a:lnTo>
                    <a:pt x="284733" y="365759"/>
                  </a:lnTo>
                  <a:lnTo>
                    <a:pt x="312800" y="349250"/>
                  </a:lnTo>
                  <a:lnTo>
                    <a:pt x="323214" y="344169"/>
                  </a:lnTo>
                  <a:lnTo>
                    <a:pt x="334009" y="341630"/>
                  </a:lnTo>
                  <a:lnTo>
                    <a:pt x="345439" y="340359"/>
                  </a:lnTo>
                  <a:lnTo>
                    <a:pt x="358520" y="339089"/>
                  </a:lnTo>
                  <a:lnTo>
                    <a:pt x="708406" y="339089"/>
                  </a:lnTo>
                  <a:lnTo>
                    <a:pt x="708406" y="308609"/>
                  </a:lnTo>
                  <a:lnTo>
                    <a:pt x="705993" y="306069"/>
                  </a:lnTo>
                  <a:close/>
                </a:path>
                <a:path w="920114" h="811529">
                  <a:moveTo>
                    <a:pt x="719455" y="67309"/>
                  </a:moveTo>
                  <a:lnTo>
                    <a:pt x="719455" y="132080"/>
                  </a:lnTo>
                  <a:lnTo>
                    <a:pt x="711962" y="139700"/>
                  </a:lnTo>
                  <a:lnTo>
                    <a:pt x="342645" y="139700"/>
                  </a:lnTo>
                  <a:lnTo>
                    <a:pt x="311022" y="142239"/>
                  </a:lnTo>
                  <a:lnTo>
                    <a:pt x="295401" y="146050"/>
                  </a:lnTo>
                  <a:lnTo>
                    <a:pt x="280288" y="148589"/>
                  </a:lnTo>
                  <a:lnTo>
                    <a:pt x="265430" y="153669"/>
                  </a:lnTo>
                  <a:lnTo>
                    <a:pt x="222503" y="170180"/>
                  </a:lnTo>
                  <a:lnTo>
                    <a:pt x="182880" y="193039"/>
                  </a:lnTo>
                  <a:lnTo>
                    <a:pt x="170687" y="200659"/>
                  </a:lnTo>
                  <a:lnTo>
                    <a:pt x="136397" y="231139"/>
                  </a:lnTo>
                  <a:lnTo>
                    <a:pt x="116077" y="254000"/>
                  </a:lnTo>
                  <a:lnTo>
                    <a:pt x="106680" y="265430"/>
                  </a:lnTo>
                  <a:lnTo>
                    <a:pt x="82168" y="303530"/>
                  </a:lnTo>
                  <a:lnTo>
                    <a:pt x="63245" y="345439"/>
                  </a:lnTo>
                  <a:lnTo>
                    <a:pt x="50545" y="389889"/>
                  </a:lnTo>
                  <a:lnTo>
                    <a:pt x="44450" y="436880"/>
                  </a:lnTo>
                  <a:lnTo>
                    <a:pt x="43941" y="768350"/>
                  </a:lnTo>
                  <a:lnTo>
                    <a:pt x="200151" y="768350"/>
                  </a:lnTo>
                  <a:lnTo>
                    <a:pt x="200151" y="756919"/>
                  </a:lnTo>
                  <a:lnTo>
                    <a:pt x="54990" y="756919"/>
                  </a:lnTo>
                  <a:lnTo>
                    <a:pt x="55030" y="452119"/>
                  </a:lnTo>
                  <a:lnTo>
                    <a:pt x="58546" y="406400"/>
                  </a:lnTo>
                  <a:lnTo>
                    <a:pt x="68833" y="363219"/>
                  </a:lnTo>
                  <a:lnTo>
                    <a:pt x="85216" y="321309"/>
                  </a:lnTo>
                  <a:lnTo>
                    <a:pt x="107187" y="283209"/>
                  </a:lnTo>
                  <a:lnTo>
                    <a:pt x="134365" y="248919"/>
                  </a:lnTo>
                  <a:lnTo>
                    <a:pt x="165988" y="218439"/>
                  </a:lnTo>
                  <a:lnTo>
                    <a:pt x="189230" y="201930"/>
                  </a:lnTo>
                  <a:lnTo>
                    <a:pt x="201802" y="193039"/>
                  </a:lnTo>
                  <a:lnTo>
                    <a:pt x="241045" y="173989"/>
                  </a:lnTo>
                  <a:lnTo>
                    <a:pt x="297814" y="156209"/>
                  </a:lnTo>
                  <a:lnTo>
                    <a:pt x="328040" y="151130"/>
                  </a:lnTo>
                  <a:lnTo>
                    <a:pt x="343407" y="151130"/>
                  </a:lnTo>
                  <a:lnTo>
                    <a:pt x="359282" y="149859"/>
                  </a:lnTo>
                  <a:lnTo>
                    <a:pt x="702944" y="149859"/>
                  </a:lnTo>
                  <a:lnTo>
                    <a:pt x="713607" y="148589"/>
                  </a:lnTo>
                  <a:lnTo>
                    <a:pt x="722328" y="142239"/>
                  </a:lnTo>
                  <a:lnTo>
                    <a:pt x="728216" y="133350"/>
                  </a:lnTo>
                  <a:lnTo>
                    <a:pt x="730376" y="123189"/>
                  </a:lnTo>
                  <a:lnTo>
                    <a:pt x="730376" y="93980"/>
                  </a:lnTo>
                  <a:lnTo>
                    <a:pt x="746034" y="93980"/>
                  </a:lnTo>
                  <a:lnTo>
                    <a:pt x="719455" y="67309"/>
                  </a:lnTo>
                  <a:close/>
                </a:path>
                <a:path w="920114" h="811529">
                  <a:moveTo>
                    <a:pt x="702944" y="284480"/>
                  </a:moveTo>
                  <a:lnTo>
                    <a:pt x="342519" y="284480"/>
                  </a:lnTo>
                  <a:lnTo>
                    <a:pt x="325881" y="287019"/>
                  </a:lnTo>
                  <a:lnTo>
                    <a:pt x="278891" y="303530"/>
                  </a:lnTo>
                  <a:lnTo>
                    <a:pt x="239775" y="332739"/>
                  </a:lnTo>
                  <a:lnTo>
                    <a:pt x="210184" y="372109"/>
                  </a:lnTo>
                  <a:lnTo>
                    <a:pt x="192912" y="417830"/>
                  </a:lnTo>
                  <a:lnTo>
                    <a:pt x="189102" y="756919"/>
                  </a:lnTo>
                  <a:lnTo>
                    <a:pt x="200151" y="756919"/>
                  </a:lnTo>
                  <a:lnTo>
                    <a:pt x="200220" y="452119"/>
                  </a:lnTo>
                  <a:lnTo>
                    <a:pt x="201040" y="436880"/>
                  </a:lnTo>
                  <a:lnTo>
                    <a:pt x="212978" y="391159"/>
                  </a:lnTo>
                  <a:lnTo>
                    <a:pt x="236855" y="351789"/>
                  </a:lnTo>
                  <a:lnTo>
                    <a:pt x="270637" y="321309"/>
                  </a:lnTo>
                  <a:lnTo>
                    <a:pt x="312165" y="302259"/>
                  </a:lnTo>
                  <a:lnTo>
                    <a:pt x="343153" y="295909"/>
                  </a:lnTo>
                  <a:lnTo>
                    <a:pt x="724851" y="295909"/>
                  </a:lnTo>
                  <a:lnTo>
                    <a:pt x="722328" y="292100"/>
                  </a:lnTo>
                  <a:lnTo>
                    <a:pt x="713607" y="287019"/>
                  </a:lnTo>
                  <a:lnTo>
                    <a:pt x="702944" y="284480"/>
                  </a:lnTo>
                  <a:close/>
                </a:path>
                <a:path w="920114" h="811529">
                  <a:moveTo>
                    <a:pt x="708406" y="339089"/>
                  </a:moveTo>
                  <a:lnTo>
                    <a:pt x="675386" y="339089"/>
                  </a:lnTo>
                  <a:lnTo>
                    <a:pt x="675386" y="406400"/>
                  </a:lnTo>
                  <a:lnTo>
                    <a:pt x="700319" y="434340"/>
                  </a:lnTo>
                  <a:lnTo>
                    <a:pt x="708294" y="433069"/>
                  </a:lnTo>
                  <a:lnTo>
                    <a:pt x="715817" y="430530"/>
                  </a:lnTo>
                  <a:lnTo>
                    <a:pt x="722376" y="425450"/>
                  </a:lnTo>
                  <a:lnTo>
                    <a:pt x="755373" y="392430"/>
                  </a:lnTo>
                  <a:lnTo>
                    <a:pt x="708406" y="392430"/>
                  </a:lnTo>
                  <a:lnTo>
                    <a:pt x="708406" y="339089"/>
                  </a:lnTo>
                  <a:close/>
                </a:path>
                <a:path w="920114" h="811529">
                  <a:moveTo>
                    <a:pt x="755373" y="41909"/>
                  </a:moveTo>
                  <a:lnTo>
                    <a:pt x="708406" y="41909"/>
                  </a:lnTo>
                  <a:lnTo>
                    <a:pt x="884301" y="217169"/>
                  </a:lnTo>
                  <a:lnTo>
                    <a:pt x="708406" y="392430"/>
                  </a:lnTo>
                  <a:lnTo>
                    <a:pt x="755373" y="392430"/>
                  </a:lnTo>
                  <a:lnTo>
                    <a:pt x="911478" y="236219"/>
                  </a:lnTo>
                  <a:lnTo>
                    <a:pt x="917551" y="227330"/>
                  </a:lnTo>
                  <a:lnTo>
                    <a:pt x="919575" y="217169"/>
                  </a:lnTo>
                  <a:lnTo>
                    <a:pt x="917551" y="207009"/>
                  </a:lnTo>
                  <a:lnTo>
                    <a:pt x="911478" y="198119"/>
                  </a:lnTo>
                  <a:lnTo>
                    <a:pt x="755373" y="41909"/>
                  </a:lnTo>
                  <a:close/>
                </a:path>
                <a:path w="920114" h="811529">
                  <a:moveTo>
                    <a:pt x="724851" y="295909"/>
                  </a:moveTo>
                  <a:lnTo>
                    <a:pt x="711962" y="295909"/>
                  </a:lnTo>
                  <a:lnTo>
                    <a:pt x="719455" y="302259"/>
                  </a:lnTo>
                  <a:lnTo>
                    <a:pt x="719455" y="367030"/>
                  </a:lnTo>
                  <a:lnTo>
                    <a:pt x="746034" y="340359"/>
                  </a:lnTo>
                  <a:lnTo>
                    <a:pt x="730376" y="340359"/>
                  </a:lnTo>
                  <a:lnTo>
                    <a:pt x="730376" y="311150"/>
                  </a:lnTo>
                  <a:lnTo>
                    <a:pt x="728216" y="300989"/>
                  </a:lnTo>
                  <a:lnTo>
                    <a:pt x="724851" y="295909"/>
                  </a:lnTo>
                  <a:close/>
                </a:path>
                <a:path w="920114" h="811529">
                  <a:moveTo>
                    <a:pt x="746034" y="93980"/>
                  </a:moveTo>
                  <a:lnTo>
                    <a:pt x="730376" y="93980"/>
                  </a:lnTo>
                  <a:lnTo>
                    <a:pt x="853186" y="217169"/>
                  </a:lnTo>
                  <a:lnTo>
                    <a:pt x="730376" y="340359"/>
                  </a:lnTo>
                  <a:lnTo>
                    <a:pt x="746034" y="340359"/>
                  </a:lnTo>
                  <a:lnTo>
                    <a:pt x="868807" y="217169"/>
                  </a:lnTo>
                  <a:lnTo>
                    <a:pt x="746034" y="93980"/>
                  </a:lnTo>
                  <a:close/>
                </a:path>
              </a:pathLst>
            </a:custGeom>
            <a:solidFill>
              <a:srgbClr val="1E76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4234434" y="5311140"/>
              <a:ext cx="734695" cy="789305"/>
            </a:xfrm>
            <a:custGeom>
              <a:avLst/>
              <a:gdLst/>
              <a:ahLst/>
              <a:cxnLst/>
              <a:rect l="l" t="t" r="r" b="b"/>
              <a:pathLst>
                <a:path w="734695" h="789304">
                  <a:moveTo>
                    <a:pt x="734567" y="605637"/>
                  </a:moveTo>
                  <a:lnTo>
                    <a:pt x="367283" y="605637"/>
                  </a:lnTo>
                  <a:lnTo>
                    <a:pt x="550926" y="789266"/>
                  </a:lnTo>
                  <a:lnTo>
                    <a:pt x="734567" y="605637"/>
                  </a:lnTo>
                  <a:close/>
                </a:path>
                <a:path w="734695" h="789304">
                  <a:moveTo>
                    <a:pt x="321437" y="0"/>
                  </a:moveTo>
                  <a:lnTo>
                    <a:pt x="0" y="0"/>
                  </a:lnTo>
                  <a:lnTo>
                    <a:pt x="0" y="183515"/>
                  </a:lnTo>
                  <a:lnTo>
                    <a:pt x="321437" y="183515"/>
                  </a:lnTo>
                  <a:lnTo>
                    <a:pt x="364966" y="190542"/>
                  </a:lnTo>
                  <a:lnTo>
                    <a:pt x="402759" y="210109"/>
                  </a:lnTo>
                  <a:lnTo>
                    <a:pt x="432554" y="239939"/>
                  </a:lnTo>
                  <a:lnTo>
                    <a:pt x="452090" y="277760"/>
                  </a:lnTo>
                  <a:lnTo>
                    <a:pt x="459104" y="321297"/>
                  </a:lnTo>
                  <a:lnTo>
                    <a:pt x="459104" y="605637"/>
                  </a:lnTo>
                  <a:lnTo>
                    <a:pt x="642746" y="605637"/>
                  </a:lnTo>
                  <a:lnTo>
                    <a:pt x="642746" y="321297"/>
                  </a:lnTo>
                  <a:lnTo>
                    <a:pt x="639262" y="273799"/>
                  </a:lnTo>
                  <a:lnTo>
                    <a:pt x="629140" y="228471"/>
                  </a:lnTo>
                  <a:lnTo>
                    <a:pt x="612877" y="185809"/>
                  </a:lnTo>
                  <a:lnTo>
                    <a:pt x="590972" y="146309"/>
                  </a:lnTo>
                  <a:lnTo>
                    <a:pt x="563923" y="110467"/>
                  </a:lnTo>
                  <a:lnTo>
                    <a:pt x="532225" y="78779"/>
                  </a:lnTo>
                  <a:lnTo>
                    <a:pt x="496377" y="51741"/>
                  </a:lnTo>
                  <a:lnTo>
                    <a:pt x="456877" y="29848"/>
                  </a:lnTo>
                  <a:lnTo>
                    <a:pt x="414222" y="13596"/>
                  </a:lnTo>
                  <a:lnTo>
                    <a:pt x="368909" y="3481"/>
                  </a:lnTo>
                  <a:lnTo>
                    <a:pt x="321437" y="0"/>
                  </a:lnTo>
                  <a:close/>
                </a:path>
              </a:pathLst>
            </a:custGeom>
            <a:solidFill>
              <a:srgbClr val="EB76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4207002" y="5284692"/>
              <a:ext cx="789940" cy="843280"/>
            </a:xfrm>
            <a:custGeom>
              <a:avLst/>
              <a:gdLst/>
              <a:ahLst/>
              <a:cxnLst/>
              <a:rect l="l" t="t" r="r" b="b"/>
              <a:pathLst>
                <a:path w="789939" h="843279">
                  <a:moveTo>
                    <a:pt x="366140" y="0"/>
                  </a:moveTo>
                  <a:lnTo>
                    <a:pt x="27559" y="0"/>
                  </a:lnTo>
                  <a:lnTo>
                    <a:pt x="16823" y="1269"/>
                  </a:lnTo>
                  <a:lnTo>
                    <a:pt x="8064" y="7619"/>
                  </a:lnTo>
                  <a:lnTo>
                    <a:pt x="2162" y="16509"/>
                  </a:lnTo>
                  <a:lnTo>
                    <a:pt x="0" y="26669"/>
                  </a:lnTo>
                  <a:lnTo>
                    <a:pt x="0" y="210819"/>
                  </a:lnTo>
                  <a:lnTo>
                    <a:pt x="2162" y="220979"/>
                  </a:lnTo>
                  <a:lnTo>
                    <a:pt x="8064" y="229869"/>
                  </a:lnTo>
                  <a:lnTo>
                    <a:pt x="16823" y="236219"/>
                  </a:lnTo>
                  <a:lnTo>
                    <a:pt x="27559" y="238759"/>
                  </a:lnTo>
                  <a:lnTo>
                    <a:pt x="358775" y="238759"/>
                  </a:lnTo>
                  <a:lnTo>
                    <a:pt x="369697" y="240029"/>
                  </a:lnTo>
                  <a:lnTo>
                    <a:pt x="409448" y="256539"/>
                  </a:lnTo>
                  <a:lnTo>
                    <a:pt x="439547" y="285750"/>
                  </a:lnTo>
                  <a:lnTo>
                    <a:pt x="456564" y="325119"/>
                  </a:lnTo>
                  <a:lnTo>
                    <a:pt x="458977" y="347979"/>
                  </a:lnTo>
                  <a:lnTo>
                    <a:pt x="458977" y="605789"/>
                  </a:lnTo>
                  <a:lnTo>
                    <a:pt x="394843" y="605789"/>
                  </a:lnTo>
                  <a:lnTo>
                    <a:pt x="386748" y="607059"/>
                  </a:lnTo>
                  <a:lnTo>
                    <a:pt x="379523" y="609600"/>
                  </a:lnTo>
                  <a:lnTo>
                    <a:pt x="373608" y="614679"/>
                  </a:lnTo>
                  <a:lnTo>
                    <a:pt x="369443" y="622300"/>
                  </a:lnTo>
                  <a:lnTo>
                    <a:pt x="367446" y="629919"/>
                  </a:lnTo>
                  <a:lnTo>
                    <a:pt x="367855" y="637539"/>
                  </a:lnTo>
                  <a:lnTo>
                    <a:pt x="558926" y="835659"/>
                  </a:lnTo>
                  <a:lnTo>
                    <a:pt x="578358" y="843279"/>
                  </a:lnTo>
                  <a:lnTo>
                    <a:pt x="588716" y="842009"/>
                  </a:lnTo>
                  <a:lnTo>
                    <a:pt x="597788" y="835659"/>
                  </a:lnTo>
                  <a:lnTo>
                    <a:pt x="624570" y="808989"/>
                  </a:lnTo>
                  <a:lnTo>
                    <a:pt x="578358" y="808989"/>
                  </a:lnTo>
                  <a:lnTo>
                    <a:pt x="408050" y="638809"/>
                  </a:lnTo>
                  <a:lnTo>
                    <a:pt x="489585" y="638809"/>
                  </a:lnTo>
                  <a:lnTo>
                    <a:pt x="491998" y="636269"/>
                  </a:lnTo>
                  <a:lnTo>
                    <a:pt x="491998" y="347979"/>
                  </a:lnTo>
                  <a:lnTo>
                    <a:pt x="491363" y="334009"/>
                  </a:lnTo>
                  <a:lnTo>
                    <a:pt x="480822" y="293369"/>
                  </a:lnTo>
                  <a:lnTo>
                    <a:pt x="459486" y="257809"/>
                  </a:lnTo>
                  <a:lnTo>
                    <a:pt x="429133" y="229869"/>
                  </a:lnTo>
                  <a:lnTo>
                    <a:pt x="391795" y="212089"/>
                  </a:lnTo>
                  <a:lnTo>
                    <a:pt x="363855" y="205739"/>
                  </a:lnTo>
                  <a:lnTo>
                    <a:pt x="33020" y="205739"/>
                  </a:lnTo>
                  <a:lnTo>
                    <a:pt x="33020" y="33019"/>
                  </a:lnTo>
                  <a:lnTo>
                    <a:pt x="497014" y="33019"/>
                  </a:lnTo>
                  <a:lnTo>
                    <a:pt x="483997" y="26669"/>
                  </a:lnTo>
                  <a:lnTo>
                    <a:pt x="435228" y="10159"/>
                  </a:lnTo>
                  <a:lnTo>
                    <a:pt x="383794" y="1269"/>
                  </a:lnTo>
                  <a:lnTo>
                    <a:pt x="366140" y="0"/>
                  </a:lnTo>
                  <a:close/>
                </a:path>
                <a:path w="789939" h="843279">
                  <a:moveTo>
                    <a:pt x="497014" y="33019"/>
                  </a:moveTo>
                  <a:lnTo>
                    <a:pt x="365378" y="33019"/>
                  </a:lnTo>
                  <a:lnTo>
                    <a:pt x="381381" y="34289"/>
                  </a:lnTo>
                  <a:lnTo>
                    <a:pt x="412750" y="39369"/>
                  </a:lnTo>
                  <a:lnTo>
                    <a:pt x="471932" y="57150"/>
                  </a:lnTo>
                  <a:lnTo>
                    <a:pt x="512699" y="78739"/>
                  </a:lnTo>
                  <a:lnTo>
                    <a:pt x="549910" y="105409"/>
                  </a:lnTo>
                  <a:lnTo>
                    <a:pt x="592709" y="147319"/>
                  </a:lnTo>
                  <a:lnTo>
                    <a:pt x="601980" y="160019"/>
                  </a:lnTo>
                  <a:lnTo>
                    <a:pt x="610870" y="171450"/>
                  </a:lnTo>
                  <a:lnTo>
                    <a:pt x="633602" y="212089"/>
                  </a:lnTo>
                  <a:lnTo>
                    <a:pt x="650494" y="254000"/>
                  </a:lnTo>
                  <a:lnTo>
                    <a:pt x="661035" y="300989"/>
                  </a:lnTo>
                  <a:lnTo>
                    <a:pt x="664718" y="347979"/>
                  </a:lnTo>
                  <a:lnTo>
                    <a:pt x="664718" y="636269"/>
                  </a:lnTo>
                  <a:lnTo>
                    <a:pt x="667131" y="638809"/>
                  </a:lnTo>
                  <a:lnTo>
                    <a:pt x="748664" y="638809"/>
                  </a:lnTo>
                  <a:lnTo>
                    <a:pt x="578358" y="808989"/>
                  </a:lnTo>
                  <a:lnTo>
                    <a:pt x="624570" y="808989"/>
                  </a:lnTo>
                  <a:lnTo>
                    <a:pt x="781431" y="652779"/>
                  </a:lnTo>
                  <a:lnTo>
                    <a:pt x="786292" y="645160"/>
                  </a:lnTo>
                  <a:lnTo>
                    <a:pt x="788987" y="637539"/>
                  </a:lnTo>
                  <a:lnTo>
                    <a:pt x="789396" y="629919"/>
                  </a:lnTo>
                  <a:lnTo>
                    <a:pt x="787400" y="622300"/>
                  </a:lnTo>
                  <a:lnTo>
                    <a:pt x="783234" y="614679"/>
                  </a:lnTo>
                  <a:lnTo>
                    <a:pt x="777319" y="609600"/>
                  </a:lnTo>
                  <a:lnTo>
                    <a:pt x="770094" y="607059"/>
                  </a:lnTo>
                  <a:lnTo>
                    <a:pt x="762000" y="605789"/>
                  </a:lnTo>
                  <a:lnTo>
                    <a:pt x="697738" y="605789"/>
                  </a:lnTo>
                  <a:lnTo>
                    <a:pt x="697611" y="347979"/>
                  </a:lnTo>
                  <a:lnTo>
                    <a:pt x="693547" y="294639"/>
                  </a:lnTo>
                  <a:lnTo>
                    <a:pt x="681736" y="243839"/>
                  </a:lnTo>
                  <a:lnTo>
                    <a:pt x="662939" y="196850"/>
                  </a:lnTo>
                  <a:lnTo>
                    <a:pt x="637667" y="152400"/>
                  </a:lnTo>
                  <a:lnTo>
                    <a:pt x="594613" y="100329"/>
                  </a:lnTo>
                  <a:lnTo>
                    <a:pt x="557022" y="68579"/>
                  </a:lnTo>
                  <a:lnTo>
                    <a:pt x="499618" y="34289"/>
                  </a:lnTo>
                  <a:lnTo>
                    <a:pt x="497014" y="33019"/>
                  </a:lnTo>
                  <a:close/>
                </a:path>
                <a:path w="789939" h="843279">
                  <a:moveTo>
                    <a:pt x="348869" y="43179"/>
                  </a:moveTo>
                  <a:lnTo>
                    <a:pt x="44069" y="43179"/>
                  </a:lnTo>
                  <a:lnTo>
                    <a:pt x="44069" y="194309"/>
                  </a:lnTo>
                  <a:lnTo>
                    <a:pt x="349631" y="194309"/>
                  </a:lnTo>
                  <a:lnTo>
                    <a:pt x="365506" y="195579"/>
                  </a:lnTo>
                  <a:lnTo>
                    <a:pt x="409448" y="207009"/>
                  </a:lnTo>
                  <a:lnTo>
                    <a:pt x="447548" y="229869"/>
                  </a:lnTo>
                  <a:lnTo>
                    <a:pt x="477138" y="262889"/>
                  </a:lnTo>
                  <a:lnTo>
                    <a:pt x="496315" y="303529"/>
                  </a:lnTo>
                  <a:lnTo>
                    <a:pt x="503047" y="347979"/>
                  </a:lnTo>
                  <a:lnTo>
                    <a:pt x="503047" y="641349"/>
                  </a:lnTo>
                  <a:lnTo>
                    <a:pt x="495681" y="648969"/>
                  </a:lnTo>
                  <a:lnTo>
                    <a:pt x="434594" y="648969"/>
                  </a:lnTo>
                  <a:lnTo>
                    <a:pt x="578358" y="792479"/>
                  </a:lnTo>
                  <a:lnTo>
                    <a:pt x="593624" y="777239"/>
                  </a:lnTo>
                  <a:lnTo>
                    <a:pt x="578358" y="777239"/>
                  </a:lnTo>
                  <a:lnTo>
                    <a:pt x="461137" y="660399"/>
                  </a:lnTo>
                  <a:lnTo>
                    <a:pt x="486537" y="660399"/>
                  </a:lnTo>
                  <a:lnTo>
                    <a:pt x="497272" y="657860"/>
                  </a:lnTo>
                  <a:lnTo>
                    <a:pt x="506031" y="652779"/>
                  </a:lnTo>
                  <a:lnTo>
                    <a:pt x="511933" y="643889"/>
                  </a:lnTo>
                  <a:lnTo>
                    <a:pt x="514096" y="632459"/>
                  </a:lnTo>
                  <a:lnTo>
                    <a:pt x="514096" y="347979"/>
                  </a:lnTo>
                  <a:lnTo>
                    <a:pt x="506984" y="300989"/>
                  </a:lnTo>
                  <a:lnTo>
                    <a:pt x="486537" y="256539"/>
                  </a:lnTo>
                  <a:lnTo>
                    <a:pt x="454913" y="222250"/>
                  </a:lnTo>
                  <a:lnTo>
                    <a:pt x="414147" y="196850"/>
                  </a:lnTo>
                  <a:lnTo>
                    <a:pt x="367157" y="184150"/>
                  </a:lnTo>
                  <a:lnTo>
                    <a:pt x="350138" y="182879"/>
                  </a:lnTo>
                  <a:lnTo>
                    <a:pt x="54990" y="182879"/>
                  </a:lnTo>
                  <a:lnTo>
                    <a:pt x="54990" y="54609"/>
                  </a:lnTo>
                  <a:lnTo>
                    <a:pt x="430360" y="54609"/>
                  </a:lnTo>
                  <a:lnTo>
                    <a:pt x="410718" y="49529"/>
                  </a:lnTo>
                  <a:lnTo>
                    <a:pt x="395732" y="46989"/>
                  </a:lnTo>
                  <a:lnTo>
                    <a:pt x="348869" y="43179"/>
                  </a:lnTo>
                  <a:close/>
                </a:path>
                <a:path w="789939" h="843279">
                  <a:moveTo>
                    <a:pt x="430360" y="54609"/>
                  </a:moveTo>
                  <a:lnTo>
                    <a:pt x="364871" y="54609"/>
                  </a:lnTo>
                  <a:lnTo>
                    <a:pt x="379730" y="55879"/>
                  </a:lnTo>
                  <a:lnTo>
                    <a:pt x="423163" y="63500"/>
                  </a:lnTo>
                  <a:lnTo>
                    <a:pt x="436880" y="68579"/>
                  </a:lnTo>
                  <a:lnTo>
                    <a:pt x="450596" y="72389"/>
                  </a:lnTo>
                  <a:lnTo>
                    <a:pt x="463931" y="77469"/>
                  </a:lnTo>
                  <a:lnTo>
                    <a:pt x="501776" y="97789"/>
                  </a:lnTo>
                  <a:lnTo>
                    <a:pt x="536321" y="121919"/>
                  </a:lnTo>
                  <a:lnTo>
                    <a:pt x="576452" y="162559"/>
                  </a:lnTo>
                  <a:lnTo>
                    <a:pt x="600583" y="196850"/>
                  </a:lnTo>
                  <a:lnTo>
                    <a:pt x="607568" y="209550"/>
                  </a:lnTo>
                  <a:lnTo>
                    <a:pt x="613918" y="220979"/>
                  </a:lnTo>
                  <a:lnTo>
                    <a:pt x="629665" y="261619"/>
                  </a:lnTo>
                  <a:lnTo>
                    <a:pt x="639445" y="304800"/>
                  </a:lnTo>
                  <a:lnTo>
                    <a:pt x="642704" y="347979"/>
                  </a:lnTo>
                  <a:lnTo>
                    <a:pt x="642620" y="632459"/>
                  </a:lnTo>
                  <a:lnTo>
                    <a:pt x="644782" y="643889"/>
                  </a:lnTo>
                  <a:lnTo>
                    <a:pt x="650684" y="652779"/>
                  </a:lnTo>
                  <a:lnTo>
                    <a:pt x="659443" y="657860"/>
                  </a:lnTo>
                  <a:lnTo>
                    <a:pt x="670178" y="660399"/>
                  </a:lnTo>
                  <a:lnTo>
                    <a:pt x="695578" y="660399"/>
                  </a:lnTo>
                  <a:lnTo>
                    <a:pt x="578358" y="777239"/>
                  </a:lnTo>
                  <a:lnTo>
                    <a:pt x="593624" y="777239"/>
                  </a:lnTo>
                  <a:lnTo>
                    <a:pt x="722122" y="648969"/>
                  </a:lnTo>
                  <a:lnTo>
                    <a:pt x="661035" y="648969"/>
                  </a:lnTo>
                  <a:lnTo>
                    <a:pt x="653669" y="641349"/>
                  </a:lnTo>
                  <a:lnTo>
                    <a:pt x="653639" y="347979"/>
                  </a:lnTo>
                  <a:lnTo>
                    <a:pt x="650239" y="302259"/>
                  </a:lnTo>
                  <a:lnTo>
                    <a:pt x="640080" y="257809"/>
                  </a:lnTo>
                  <a:lnTo>
                    <a:pt x="623697" y="217169"/>
                  </a:lnTo>
                  <a:lnTo>
                    <a:pt x="617093" y="203200"/>
                  </a:lnTo>
                  <a:lnTo>
                    <a:pt x="593344" y="166369"/>
                  </a:lnTo>
                  <a:lnTo>
                    <a:pt x="564896" y="133350"/>
                  </a:lnTo>
                  <a:lnTo>
                    <a:pt x="519684" y="95250"/>
                  </a:lnTo>
                  <a:lnTo>
                    <a:pt x="467995" y="67309"/>
                  </a:lnTo>
                  <a:lnTo>
                    <a:pt x="439927" y="57150"/>
                  </a:lnTo>
                  <a:lnTo>
                    <a:pt x="430360" y="54609"/>
                  </a:lnTo>
                  <a:close/>
                </a:path>
              </a:pathLst>
            </a:custGeom>
            <a:solidFill>
              <a:srgbClr val="1E76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440166" y="5143512"/>
              <a:ext cx="579170" cy="500062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360162" y="5002441"/>
              <a:ext cx="640664" cy="58225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8283575" cy="553998"/>
          </a:xfrm>
        </p:spPr>
        <p:txBody>
          <a:bodyPr/>
          <a:lstStyle/>
          <a:p>
            <a:pPr algn="ctr"/>
            <a:r>
              <a:rPr lang="ru-RU" altLang="ru-RU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Нормативные правовые акты ГИА</a:t>
            </a:r>
            <a:endParaRPr lang="ru-RU" altLang="ru-RU" sz="3600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9" name="Объект 2"/>
          <p:cNvSpPr>
            <a:spLocks noGrp="1"/>
          </p:cNvSpPr>
          <p:nvPr>
            <p:ph idx="4294967295"/>
          </p:nvPr>
        </p:nvSpPr>
        <p:spPr>
          <a:xfrm>
            <a:off x="827088" y="836612"/>
            <a:ext cx="7499350" cy="4462760"/>
          </a:xfrm>
          <a:prstGeom prst="rect">
            <a:avLst/>
          </a:prstGeom>
        </p:spPr>
        <p:txBody>
          <a:bodyPr/>
          <a:lstStyle/>
          <a:p>
            <a:pPr marL="82550" indent="0" algn="just" defTabSz="914400">
              <a:spcBef>
                <a:spcPts val="600"/>
              </a:spcBef>
              <a:buClr>
                <a:srgbClr val="3891A7"/>
              </a:buClr>
              <a:buSzPct val="80000"/>
              <a:buFont typeface="Times New Roman" pitchFamily="18" charset="0"/>
              <a:buNone/>
              <a:defRPr/>
            </a:pPr>
            <a:r>
              <a:rPr lang="ru-RU" altLang="ru-RU" sz="2000" b="1" i="1" kern="1200" dirty="0" smtClean="0">
                <a:solidFill>
                  <a:prstClr val="black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1.	</a:t>
            </a:r>
            <a:r>
              <a:rPr lang="ru-RU" altLang="ru-RU" sz="2400" b="1" i="1" kern="1200" dirty="0" smtClean="0">
                <a:solidFill>
                  <a:prstClr val="black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Федеральный закон «Об образовании в Российской Федерации» от 29 декабря 2012 года N 273-ФЗ    </a:t>
            </a:r>
          </a:p>
          <a:p>
            <a:pPr marL="82550" indent="0" algn="just" defTabSz="914400">
              <a:spcBef>
                <a:spcPts val="600"/>
              </a:spcBef>
              <a:buClr>
                <a:srgbClr val="3891A7"/>
              </a:buClr>
              <a:buSzPct val="80000"/>
              <a:buFont typeface="Times New Roman" pitchFamily="18" charset="0"/>
              <a:buNone/>
              <a:defRPr/>
            </a:pPr>
            <a:r>
              <a:rPr lang="ru-RU" altLang="ru-RU" sz="2400" b="1" i="1" kern="1200" dirty="0" smtClean="0">
                <a:solidFill>
                  <a:prstClr val="black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2.</a:t>
            </a:r>
            <a:r>
              <a:rPr lang="ru-RU" altLang="ru-RU" sz="2400" b="1" i="1" kern="1200" dirty="0" smtClean="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	</a:t>
            </a:r>
            <a:r>
              <a:rPr lang="ru-RU" alt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Приказ </a:t>
            </a:r>
            <a:r>
              <a:rPr lang="ru-RU" altLang="ru-RU" sz="24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Минпросвещения</a:t>
            </a:r>
            <a:r>
              <a:rPr lang="ru-RU" alt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России, </a:t>
            </a:r>
            <a:r>
              <a:rPr lang="ru-RU" altLang="ru-RU" sz="24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Рособрнадзора</a:t>
            </a:r>
            <a:r>
              <a:rPr lang="ru-RU" alt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от 04.04.2023 №233/552 «Об утверждении Порядка проведения государственной итоговой аттестации по образовательным программам среднего общего образования»</a:t>
            </a:r>
          </a:p>
          <a:p>
            <a:pPr marL="82550" indent="0" algn="just" defTabSz="914400">
              <a:spcBef>
                <a:spcPts val="600"/>
              </a:spcBef>
              <a:buClr>
                <a:srgbClr val="3891A7"/>
              </a:buClr>
              <a:buSzPct val="80000"/>
              <a:buFont typeface="Times New Roman" pitchFamily="18" charset="0"/>
              <a:buNone/>
              <a:defRPr/>
            </a:pPr>
            <a:r>
              <a:rPr lang="ru-RU" altLang="ru-RU" sz="2400" b="1" i="1" kern="1200" dirty="0" smtClean="0">
                <a:solidFill>
                  <a:prstClr val="black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3</a:t>
            </a:r>
            <a:r>
              <a:rPr lang="ru-RU" altLang="ru-RU" sz="2400" i="1" kern="1200" dirty="0" smtClean="0">
                <a:solidFill>
                  <a:prstClr val="black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.	</a:t>
            </a:r>
            <a:r>
              <a:rPr lang="ru-RU" altLang="ru-RU" sz="2400" b="1" i="1" kern="1200" dirty="0" smtClean="0">
                <a:solidFill>
                  <a:prstClr val="black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Приказы  органов управления образования на текущий учебный год.</a:t>
            </a:r>
          </a:p>
          <a:p>
            <a:pPr>
              <a:buFont typeface="Times New Roman" pitchFamily="18" charset="0"/>
              <a:buNone/>
              <a:defRPr/>
            </a:pPr>
            <a:endParaRPr lang="ru-RU" alt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Times New Roman" pitchFamily="18" charset="0"/>
              <a:buNone/>
              <a:defRPr/>
            </a:pPr>
            <a:endParaRPr lang="ru-RU" alt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84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107" y="122273"/>
            <a:ext cx="5678805" cy="630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1066800"/>
            <a:ext cx="3340228" cy="984885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Участникам ГИА ЗАПРЕЩАЕТСЯ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515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5802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2" y="118110"/>
            <a:ext cx="8661654" cy="430887"/>
          </a:xfrm>
        </p:spPr>
        <p:txBody>
          <a:bodyPr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449247" y="1143000"/>
            <a:ext cx="4546923" cy="2954655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ru-RU" sz="2400" dirty="0" smtClean="0">
                <a:solidFill>
                  <a:schemeClr val="tx1"/>
                </a:solidFill>
              </a:rPr>
              <a:t>дополнительные  занятия;</a:t>
            </a:r>
          </a:p>
          <a:p>
            <a:pPr marL="285750" indent="-285750">
              <a:buFontTx/>
              <a:buChar char="-"/>
            </a:pPr>
            <a:r>
              <a:rPr lang="ru-RU" sz="2400" dirty="0" smtClean="0">
                <a:solidFill>
                  <a:schemeClr val="tx1"/>
                </a:solidFill>
              </a:rPr>
              <a:t>знакомство </a:t>
            </a:r>
            <a:r>
              <a:rPr lang="ru-RU" sz="2400" dirty="0">
                <a:solidFill>
                  <a:schemeClr val="tx1"/>
                </a:solidFill>
              </a:rPr>
              <a:t>учащихся со структурой и содержанием </a:t>
            </a:r>
            <a:r>
              <a:rPr lang="ru-RU" sz="2400" dirty="0" err="1">
                <a:solidFill>
                  <a:schemeClr val="tx1"/>
                </a:solidFill>
              </a:rPr>
              <a:t>КИМов</a:t>
            </a:r>
            <a:r>
              <a:rPr lang="ru-RU" sz="2400" dirty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ru-RU" sz="2400" dirty="0" smtClean="0">
                <a:solidFill>
                  <a:schemeClr val="tx1"/>
                </a:solidFill>
              </a:rPr>
              <a:t>работа </a:t>
            </a:r>
            <a:r>
              <a:rPr lang="ru-RU" sz="2400" dirty="0">
                <a:solidFill>
                  <a:schemeClr val="tx1"/>
                </a:solidFill>
              </a:rPr>
              <a:t>по </a:t>
            </a:r>
            <a:r>
              <a:rPr lang="ru-RU" sz="2400" dirty="0" err="1">
                <a:solidFill>
                  <a:schemeClr val="tx1"/>
                </a:solidFill>
              </a:rPr>
              <a:t>КИМам</a:t>
            </a:r>
            <a:r>
              <a:rPr lang="ru-RU" sz="2400" dirty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ru-RU" sz="2400" dirty="0">
                <a:solidFill>
                  <a:schemeClr val="tx1"/>
                </a:solidFill>
              </a:rPr>
              <a:t>о</a:t>
            </a:r>
            <a:r>
              <a:rPr lang="ru-RU" sz="2400" dirty="0" smtClean="0">
                <a:solidFill>
                  <a:schemeClr val="tx1"/>
                </a:solidFill>
              </a:rPr>
              <a:t>бучению </a:t>
            </a:r>
            <a:r>
              <a:rPr lang="ru-RU" sz="2400" dirty="0">
                <a:solidFill>
                  <a:schemeClr val="tx1"/>
                </a:solidFill>
              </a:rPr>
              <a:t>учащихся заполнению бланков.</a:t>
            </a:r>
          </a:p>
          <a:p>
            <a:pPr marL="285750" indent="-285750">
              <a:buFontTx/>
              <a:buChar char="-"/>
            </a:pP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32770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381000"/>
            <a:ext cx="4296846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4504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17903" y="127493"/>
            <a:ext cx="7607808" cy="96530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1437" y="127493"/>
            <a:ext cx="9207628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9889" marR="5080" indent="-14986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Демонстрационные варианты </a:t>
            </a:r>
            <a:r>
              <a:rPr spc="-10" dirty="0"/>
              <a:t>контрольных  измерительных </a:t>
            </a:r>
            <a:r>
              <a:rPr spc="-20" dirty="0"/>
              <a:t>материалов </a:t>
            </a:r>
            <a:r>
              <a:rPr dirty="0"/>
              <a:t>(КИМ)</a:t>
            </a:r>
            <a:r>
              <a:rPr spc="-10" dirty="0"/>
              <a:t> </a:t>
            </a:r>
            <a:r>
              <a:rPr dirty="0" smtClean="0"/>
              <a:t>ГИА-9</a:t>
            </a:r>
            <a:r>
              <a:rPr lang="ru-RU" dirty="0" smtClean="0"/>
              <a:t>,11</a:t>
            </a:r>
            <a:endParaRPr dirty="0"/>
          </a:p>
        </p:txBody>
      </p:sp>
      <p:grpSp>
        <p:nvGrpSpPr>
          <p:cNvPr id="4" name="object 4"/>
          <p:cNvGrpSpPr/>
          <p:nvPr/>
        </p:nvGrpSpPr>
        <p:grpSpPr>
          <a:xfrm>
            <a:off x="0" y="12"/>
            <a:ext cx="4165600" cy="2853055"/>
            <a:chOff x="0" y="12"/>
            <a:chExt cx="4165600" cy="285305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2"/>
              <a:ext cx="1543050" cy="85723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292" y="1124711"/>
              <a:ext cx="4114800" cy="172821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52145" y="1231646"/>
            <a:ext cx="3918585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9250" marR="341630" indent="635" algn="ctr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solidFill>
                  <a:srgbClr val="6C0F13"/>
                </a:solidFill>
                <a:latin typeface="Times New Roman"/>
                <a:cs typeface="Times New Roman"/>
              </a:rPr>
              <a:t>Информацию </a:t>
            </a:r>
            <a:r>
              <a:rPr sz="1600" b="1" dirty="0">
                <a:solidFill>
                  <a:srgbClr val="6C0F13"/>
                </a:solidFill>
                <a:latin typeface="Times New Roman"/>
                <a:cs typeface="Times New Roman"/>
              </a:rPr>
              <a:t>о </a:t>
            </a:r>
            <a:r>
              <a:rPr sz="1600" b="1" spc="-5" dirty="0">
                <a:solidFill>
                  <a:srgbClr val="6C0F13"/>
                </a:solidFill>
                <a:latin typeface="Times New Roman"/>
                <a:cs typeface="Times New Roman"/>
              </a:rPr>
              <a:t>контрольных  измерительных </a:t>
            </a:r>
            <a:r>
              <a:rPr sz="1600" b="1" spc="-10" dirty="0">
                <a:solidFill>
                  <a:srgbClr val="6C0F13"/>
                </a:solidFill>
                <a:latin typeface="Times New Roman"/>
                <a:cs typeface="Times New Roman"/>
              </a:rPr>
              <a:t>материалах</a:t>
            </a:r>
            <a:r>
              <a:rPr sz="1600" b="1" spc="-60" dirty="0">
                <a:solidFill>
                  <a:srgbClr val="6C0F13"/>
                </a:solidFill>
                <a:latin typeface="Times New Roman"/>
                <a:cs typeface="Times New Roman"/>
              </a:rPr>
              <a:t> </a:t>
            </a:r>
            <a:r>
              <a:rPr sz="1600" b="1" spc="-15" dirty="0">
                <a:solidFill>
                  <a:srgbClr val="6C0F13"/>
                </a:solidFill>
                <a:latin typeface="Times New Roman"/>
                <a:cs typeface="Times New Roman"/>
              </a:rPr>
              <a:t>можно</a:t>
            </a:r>
            <a:endParaRPr sz="1600">
              <a:latin typeface="Times New Roman"/>
              <a:cs typeface="Times New Roman"/>
            </a:endParaRPr>
          </a:p>
          <a:p>
            <a:pPr marL="31750" marR="23495" algn="ctr">
              <a:lnSpc>
                <a:spcPct val="100000"/>
              </a:lnSpc>
            </a:pPr>
            <a:r>
              <a:rPr sz="1600" b="1" spc="-5" dirty="0">
                <a:solidFill>
                  <a:srgbClr val="6C0F13"/>
                </a:solidFill>
                <a:latin typeface="Times New Roman"/>
                <a:cs typeface="Times New Roman"/>
              </a:rPr>
              <a:t>получить на </a:t>
            </a:r>
            <a:r>
              <a:rPr sz="1600" b="1" dirty="0">
                <a:solidFill>
                  <a:srgbClr val="6C0F13"/>
                </a:solidFill>
                <a:latin typeface="Times New Roman"/>
                <a:cs typeface="Times New Roman"/>
              </a:rPr>
              <a:t>сайте </a:t>
            </a:r>
            <a:r>
              <a:rPr sz="1600" b="1" spc="-110" dirty="0">
                <a:solidFill>
                  <a:srgbClr val="6C0F13"/>
                </a:solidFill>
                <a:latin typeface="Times New Roman"/>
                <a:cs typeface="Times New Roman"/>
              </a:rPr>
              <a:t>ГАУ </a:t>
            </a:r>
            <a:r>
              <a:rPr sz="1600" b="1" spc="-5" dirty="0">
                <a:solidFill>
                  <a:srgbClr val="6C0F13"/>
                </a:solidFill>
                <a:latin typeface="Times New Roman"/>
                <a:cs typeface="Times New Roman"/>
              </a:rPr>
              <a:t>СО </a:t>
            </a:r>
            <a:r>
              <a:rPr sz="1600" b="1" spc="-10" dirty="0">
                <a:solidFill>
                  <a:srgbClr val="6C0F13"/>
                </a:solidFill>
                <a:latin typeface="Times New Roman"/>
                <a:cs typeface="Times New Roman"/>
              </a:rPr>
              <a:t>«РЦОКО», </a:t>
            </a:r>
            <a:r>
              <a:rPr sz="1600" b="1" spc="-30" dirty="0">
                <a:solidFill>
                  <a:srgbClr val="6C0F13"/>
                </a:solidFill>
                <a:latin typeface="Times New Roman"/>
                <a:cs typeface="Times New Roman"/>
              </a:rPr>
              <a:t>где  </a:t>
            </a:r>
            <a:r>
              <a:rPr sz="1600" b="1" spc="-5" dirty="0">
                <a:solidFill>
                  <a:srgbClr val="6C0F13"/>
                </a:solidFill>
                <a:latin typeface="Times New Roman"/>
                <a:cs typeface="Times New Roman"/>
              </a:rPr>
              <a:t>содержится ссылка на</a:t>
            </a:r>
            <a:r>
              <a:rPr sz="1600" b="1" spc="-15" dirty="0">
                <a:solidFill>
                  <a:srgbClr val="6C0F13"/>
                </a:solidFill>
                <a:latin typeface="Times New Roman"/>
                <a:cs typeface="Times New Roman"/>
              </a:rPr>
              <a:t> </a:t>
            </a:r>
            <a:r>
              <a:rPr sz="1600" b="1" dirty="0">
                <a:solidFill>
                  <a:srgbClr val="6C0F13"/>
                </a:solidFill>
                <a:latin typeface="Times New Roman"/>
                <a:cs typeface="Times New Roman"/>
              </a:rPr>
              <a:t>сайт</a:t>
            </a:r>
            <a:endParaRPr sz="1600">
              <a:latin typeface="Times New Roman"/>
              <a:cs typeface="Times New Roman"/>
            </a:endParaRPr>
          </a:p>
          <a:p>
            <a:pPr marL="12700" marR="5080" algn="ctr">
              <a:lnSpc>
                <a:spcPct val="100000"/>
              </a:lnSpc>
            </a:pPr>
            <a:r>
              <a:rPr sz="1600" b="1" spc="-5" dirty="0">
                <a:solidFill>
                  <a:srgbClr val="6C0F13"/>
                </a:solidFill>
                <a:latin typeface="Times New Roman"/>
                <a:cs typeface="Times New Roman"/>
              </a:rPr>
              <a:t>«Федерального института педагогических  </a:t>
            </a:r>
            <a:r>
              <a:rPr sz="1600" b="1" spc="-10" dirty="0">
                <a:solidFill>
                  <a:srgbClr val="6C0F13"/>
                </a:solidFill>
                <a:latin typeface="Times New Roman"/>
                <a:cs typeface="Times New Roman"/>
              </a:rPr>
              <a:t>измерений»</a:t>
            </a:r>
            <a:endParaRPr sz="1600">
              <a:latin typeface="Times New Roman"/>
              <a:cs typeface="Times New Roman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015" y="1143000"/>
            <a:ext cx="9093835" cy="5643880"/>
            <a:chOff x="5015" y="1143000"/>
            <a:chExt cx="9093835" cy="564388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86249" y="1143000"/>
              <a:ext cx="4786376" cy="392912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437" y="3071835"/>
              <a:ext cx="3928999" cy="371475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71405" y="2857500"/>
              <a:ext cx="428625" cy="500380"/>
            </a:xfrm>
            <a:custGeom>
              <a:avLst/>
              <a:gdLst/>
              <a:ahLst/>
              <a:cxnLst/>
              <a:rect l="l" t="t" r="r" b="b"/>
              <a:pathLst>
                <a:path w="428625" h="500379">
                  <a:moveTo>
                    <a:pt x="321468" y="0"/>
                  </a:moveTo>
                  <a:lnTo>
                    <a:pt x="107156" y="0"/>
                  </a:lnTo>
                  <a:lnTo>
                    <a:pt x="107156" y="285750"/>
                  </a:lnTo>
                  <a:lnTo>
                    <a:pt x="0" y="285750"/>
                  </a:lnTo>
                  <a:lnTo>
                    <a:pt x="214318" y="499999"/>
                  </a:lnTo>
                  <a:lnTo>
                    <a:pt x="428631" y="285750"/>
                  </a:lnTo>
                  <a:lnTo>
                    <a:pt x="321468" y="285750"/>
                  </a:lnTo>
                  <a:lnTo>
                    <a:pt x="321468" y="0"/>
                  </a:lnTo>
                  <a:close/>
                </a:path>
              </a:pathLst>
            </a:custGeom>
            <a:solidFill>
              <a:srgbClr val="EB76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015" y="2829941"/>
              <a:ext cx="561975" cy="567055"/>
            </a:xfrm>
            <a:custGeom>
              <a:avLst/>
              <a:gdLst/>
              <a:ahLst/>
              <a:cxnLst/>
              <a:rect l="l" t="t" r="r" b="b"/>
              <a:pathLst>
                <a:path w="561975" h="567054">
                  <a:moveTo>
                    <a:pt x="415367" y="0"/>
                  </a:moveTo>
                  <a:lnTo>
                    <a:pt x="146051" y="0"/>
                  </a:lnTo>
                  <a:lnTo>
                    <a:pt x="146051" y="285750"/>
                  </a:lnTo>
                  <a:lnTo>
                    <a:pt x="0" y="285750"/>
                  </a:lnTo>
                  <a:lnTo>
                    <a:pt x="280709" y="566547"/>
                  </a:lnTo>
                  <a:lnTo>
                    <a:pt x="327428" y="519811"/>
                  </a:lnTo>
                  <a:lnTo>
                    <a:pt x="280709" y="519811"/>
                  </a:lnTo>
                  <a:lnTo>
                    <a:pt x="79668" y="318770"/>
                  </a:lnTo>
                  <a:lnTo>
                    <a:pt x="179045" y="318770"/>
                  </a:lnTo>
                  <a:lnTo>
                    <a:pt x="179045" y="33020"/>
                  </a:lnTo>
                  <a:lnTo>
                    <a:pt x="415367" y="33020"/>
                  </a:lnTo>
                  <a:lnTo>
                    <a:pt x="415367" y="0"/>
                  </a:lnTo>
                  <a:close/>
                </a:path>
                <a:path w="561975" h="567054">
                  <a:moveTo>
                    <a:pt x="415367" y="33020"/>
                  </a:moveTo>
                  <a:lnTo>
                    <a:pt x="382360" y="33020"/>
                  </a:lnTo>
                  <a:lnTo>
                    <a:pt x="382360" y="318770"/>
                  </a:lnTo>
                  <a:lnTo>
                    <a:pt x="481737" y="318770"/>
                  </a:lnTo>
                  <a:lnTo>
                    <a:pt x="280709" y="519811"/>
                  </a:lnTo>
                  <a:lnTo>
                    <a:pt x="327428" y="519811"/>
                  </a:lnTo>
                  <a:lnTo>
                    <a:pt x="561404" y="285750"/>
                  </a:lnTo>
                  <a:lnTo>
                    <a:pt x="415367" y="285750"/>
                  </a:lnTo>
                  <a:lnTo>
                    <a:pt x="415367" y="33020"/>
                  </a:lnTo>
                  <a:close/>
                </a:path>
                <a:path w="561975" h="567054">
                  <a:moveTo>
                    <a:pt x="371362" y="44069"/>
                  </a:moveTo>
                  <a:lnTo>
                    <a:pt x="190044" y="44069"/>
                  </a:lnTo>
                  <a:lnTo>
                    <a:pt x="190044" y="329819"/>
                  </a:lnTo>
                  <a:lnTo>
                    <a:pt x="106225" y="329819"/>
                  </a:lnTo>
                  <a:lnTo>
                    <a:pt x="280709" y="504317"/>
                  </a:lnTo>
                  <a:lnTo>
                    <a:pt x="296328" y="488696"/>
                  </a:lnTo>
                  <a:lnTo>
                    <a:pt x="280709" y="488696"/>
                  </a:lnTo>
                  <a:lnTo>
                    <a:pt x="132779" y="340868"/>
                  </a:lnTo>
                  <a:lnTo>
                    <a:pt x="201042" y="340868"/>
                  </a:lnTo>
                  <a:lnTo>
                    <a:pt x="201042" y="54991"/>
                  </a:lnTo>
                  <a:lnTo>
                    <a:pt x="371362" y="54991"/>
                  </a:lnTo>
                  <a:lnTo>
                    <a:pt x="371362" y="44069"/>
                  </a:lnTo>
                  <a:close/>
                </a:path>
                <a:path w="561975" h="567054">
                  <a:moveTo>
                    <a:pt x="371362" y="54991"/>
                  </a:moveTo>
                  <a:lnTo>
                    <a:pt x="360363" y="54991"/>
                  </a:lnTo>
                  <a:lnTo>
                    <a:pt x="360363" y="340868"/>
                  </a:lnTo>
                  <a:lnTo>
                    <a:pt x="428626" y="340868"/>
                  </a:lnTo>
                  <a:lnTo>
                    <a:pt x="280709" y="488696"/>
                  </a:lnTo>
                  <a:lnTo>
                    <a:pt x="296328" y="488696"/>
                  </a:lnTo>
                  <a:lnTo>
                    <a:pt x="455182" y="329819"/>
                  </a:lnTo>
                  <a:lnTo>
                    <a:pt x="371362" y="329819"/>
                  </a:lnTo>
                  <a:lnTo>
                    <a:pt x="371362" y="54991"/>
                  </a:lnTo>
                  <a:close/>
                </a:path>
              </a:pathLst>
            </a:custGeom>
            <a:solidFill>
              <a:srgbClr val="1E76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143124" y="4714875"/>
              <a:ext cx="3072130" cy="214629"/>
            </a:xfrm>
            <a:custGeom>
              <a:avLst/>
              <a:gdLst/>
              <a:ahLst/>
              <a:cxnLst/>
              <a:rect l="l" t="t" r="r" b="b"/>
              <a:pathLst>
                <a:path w="3072129" h="214629">
                  <a:moveTo>
                    <a:pt x="2996311" y="0"/>
                  </a:moveTo>
                  <a:lnTo>
                    <a:pt x="2996311" y="53593"/>
                  </a:lnTo>
                  <a:lnTo>
                    <a:pt x="0" y="53593"/>
                  </a:lnTo>
                  <a:lnTo>
                    <a:pt x="0" y="160781"/>
                  </a:lnTo>
                  <a:lnTo>
                    <a:pt x="2996311" y="160781"/>
                  </a:lnTo>
                  <a:lnTo>
                    <a:pt x="2996311" y="214375"/>
                  </a:lnTo>
                  <a:lnTo>
                    <a:pt x="3071876" y="107187"/>
                  </a:lnTo>
                  <a:lnTo>
                    <a:pt x="2996311" y="0"/>
                  </a:lnTo>
                  <a:close/>
                </a:path>
              </a:pathLst>
            </a:custGeom>
            <a:solidFill>
              <a:srgbClr val="EB76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115565" y="4628134"/>
              <a:ext cx="3133090" cy="387985"/>
            </a:xfrm>
            <a:custGeom>
              <a:avLst/>
              <a:gdLst/>
              <a:ahLst/>
              <a:cxnLst/>
              <a:rect l="l" t="t" r="r" b="b"/>
              <a:pathLst>
                <a:path w="3133090" h="387985">
                  <a:moveTo>
                    <a:pt x="2996310" y="0"/>
                  </a:moveTo>
                  <a:lnTo>
                    <a:pt x="2996310" y="112776"/>
                  </a:lnTo>
                  <a:lnTo>
                    <a:pt x="0" y="112776"/>
                  </a:lnTo>
                  <a:lnTo>
                    <a:pt x="0" y="274955"/>
                  </a:lnTo>
                  <a:lnTo>
                    <a:pt x="2996310" y="274955"/>
                  </a:lnTo>
                  <a:lnTo>
                    <a:pt x="2996310" y="387731"/>
                  </a:lnTo>
                  <a:lnTo>
                    <a:pt x="3069651" y="283718"/>
                  </a:lnTo>
                  <a:lnTo>
                    <a:pt x="3029331" y="283718"/>
                  </a:lnTo>
                  <a:lnTo>
                    <a:pt x="3029331" y="241935"/>
                  </a:lnTo>
                  <a:lnTo>
                    <a:pt x="33019" y="241935"/>
                  </a:lnTo>
                  <a:lnTo>
                    <a:pt x="33019" y="145796"/>
                  </a:lnTo>
                  <a:lnTo>
                    <a:pt x="3029331" y="145796"/>
                  </a:lnTo>
                  <a:lnTo>
                    <a:pt x="3029331" y="104140"/>
                  </a:lnTo>
                  <a:lnTo>
                    <a:pt x="3069693" y="104140"/>
                  </a:lnTo>
                  <a:lnTo>
                    <a:pt x="2996310" y="0"/>
                  </a:lnTo>
                  <a:close/>
                </a:path>
                <a:path w="3133090" h="387985">
                  <a:moveTo>
                    <a:pt x="3069693" y="104140"/>
                  </a:moveTo>
                  <a:lnTo>
                    <a:pt x="3029331" y="104140"/>
                  </a:lnTo>
                  <a:lnTo>
                    <a:pt x="3092704" y="193929"/>
                  </a:lnTo>
                  <a:lnTo>
                    <a:pt x="3029331" y="283718"/>
                  </a:lnTo>
                  <a:lnTo>
                    <a:pt x="3069651" y="283718"/>
                  </a:lnTo>
                  <a:lnTo>
                    <a:pt x="3132962" y="193929"/>
                  </a:lnTo>
                  <a:lnTo>
                    <a:pt x="3069693" y="104140"/>
                  </a:lnTo>
                  <a:close/>
                </a:path>
                <a:path w="3133090" h="387985">
                  <a:moveTo>
                    <a:pt x="3040380" y="138811"/>
                  </a:moveTo>
                  <a:lnTo>
                    <a:pt x="3040380" y="156845"/>
                  </a:lnTo>
                  <a:lnTo>
                    <a:pt x="44068" y="156845"/>
                  </a:lnTo>
                  <a:lnTo>
                    <a:pt x="44068" y="231013"/>
                  </a:lnTo>
                  <a:lnTo>
                    <a:pt x="3040380" y="231013"/>
                  </a:lnTo>
                  <a:lnTo>
                    <a:pt x="3040380" y="249047"/>
                  </a:lnTo>
                  <a:lnTo>
                    <a:pt x="3060885" y="219964"/>
                  </a:lnTo>
                  <a:lnTo>
                    <a:pt x="54990" y="219964"/>
                  </a:lnTo>
                  <a:lnTo>
                    <a:pt x="54990" y="167767"/>
                  </a:lnTo>
                  <a:lnTo>
                    <a:pt x="3060795" y="167767"/>
                  </a:lnTo>
                  <a:lnTo>
                    <a:pt x="3040380" y="138811"/>
                  </a:lnTo>
                  <a:close/>
                </a:path>
                <a:path w="3133090" h="387985">
                  <a:moveTo>
                    <a:pt x="3060795" y="167767"/>
                  </a:moveTo>
                  <a:lnTo>
                    <a:pt x="3051301" y="167767"/>
                  </a:lnTo>
                  <a:lnTo>
                    <a:pt x="3051301" y="173482"/>
                  </a:lnTo>
                  <a:lnTo>
                    <a:pt x="3065780" y="193929"/>
                  </a:lnTo>
                  <a:lnTo>
                    <a:pt x="3051301" y="214376"/>
                  </a:lnTo>
                  <a:lnTo>
                    <a:pt x="3051301" y="219964"/>
                  </a:lnTo>
                  <a:lnTo>
                    <a:pt x="3060885" y="219964"/>
                  </a:lnTo>
                  <a:lnTo>
                    <a:pt x="3079242" y="193929"/>
                  </a:lnTo>
                  <a:lnTo>
                    <a:pt x="3060795" y="167767"/>
                  </a:lnTo>
                  <a:close/>
                </a:path>
              </a:pathLst>
            </a:custGeom>
            <a:solidFill>
              <a:srgbClr val="1E76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01091" y="3544315"/>
              <a:ext cx="1698625" cy="1483995"/>
            </a:xfrm>
            <a:custGeom>
              <a:avLst/>
              <a:gdLst/>
              <a:ahLst/>
              <a:cxnLst/>
              <a:rect l="l" t="t" r="r" b="b"/>
              <a:pathLst>
                <a:path w="1698625" h="1483995">
                  <a:moveTo>
                    <a:pt x="439635" y="44069"/>
                  </a:moveTo>
                  <a:lnTo>
                    <a:pt x="428637" y="44069"/>
                  </a:lnTo>
                  <a:lnTo>
                    <a:pt x="428637" y="55130"/>
                  </a:lnTo>
                  <a:lnTo>
                    <a:pt x="428637" y="142875"/>
                  </a:lnTo>
                  <a:lnTo>
                    <a:pt x="55003" y="142875"/>
                  </a:lnTo>
                  <a:lnTo>
                    <a:pt x="55003" y="55130"/>
                  </a:lnTo>
                  <a:lnTo>
                    <a:pt x="428637" y="55130"/>
                  </a:lnTo>
                  <a:lnTo>
                    <a:pt x="428637" y="44069"/>
                  </a:lnTo>
                  <a:lnTo>
                    <a:pt x="44005" y="44069"/>
                  </a:lnTo>
                  <a:lnTo>
                    <a:pt x="44005" y="153924"/>
                  </a:lnTo>
                  <a:lnTo>
                    <a:pt x="439635" y="153924"/>
                  </a:lnTo>
                  <a:lnTo>
                    <a:pt x="439635" y="142875"/>
                  </a:lnTo>
                  <a:lnTo>
                    <a:pt x="439635" y="55130"/>
                  </a:lnTo>
                  <a:lnTo>
                    <a:pt x="439635" y="44069"/>
                  </a:lnTo>
                  <a:close/>
                </a:path>
                <a:path w="1698625" h="1483995">
                  <a:moveTo>
                    <a:pt x="483628" y="27559"/>
                  </a:moveTo>
                  <a:lnTo>
                    <a:pt x="481457" y="16827"/>
                  </a:lnTo>
                  <a:lnTo>
                    <a:pt x="475576" y="8077"/>
                  </a:lnTo>
                  <a:lnTo>
                    <a:pt x="466826" y="2171"/>
                  </a:lnTo>
                  <a:lnTo>
                    <a:pt x="456133" y="0"/>
                  </a:lnTo>
                  <a:lnTo>
                    <a:pt x="450634" y="0"/>
                  </a:lnTo>
                  <a:lnTo>
                    <a:pt x="450634" y="33020"/>
                  </a:lnTo>
                  <a:lnTo>
                    <a:pt x="450634" y="164973"/>
                  </a:lnTo>
                  <a:lnTo>
                    <a:pt x="33007" y="164973"/>
                  </a:lnTo>
                  <a:lnTo>
                    <a:pt x="33007" y="33020"/>
                  </a:lnTo>
                  <a:lnTo>
                    <a:pt x="450634" y="33020"/>
                  </a:lnTo>
                  <a:lnTo>
                    <a:pt x="450634" y="0"/>
                  </a:lnTo>
                  <a:lnTo>
                    <a:pt x="27508" y="0"/>
                  </a:lnTo>
                  <a:lnTo>
                    <a:pt x="16789" y="2171"/>
                  </a:lnTo>
                  <a:lnTo>
                    <a:pt x="8051" y="8077"/>
                  </a:lnTo>
                  <a:lnTo>
                    <a:pt x="2159" y="16827"/>
                  </a:lnTo>
                  <a:lnTo>
                    <a:pt x="0" y="27559"/>
                  </a:lnTo>
                  <a:lnTo>
                    <a:pt x="0" y="170434"/>
                  </a:lnTo>
                  <a:lnTo>
                    <a:pt x="2159" y="181178"/>
                  </a:lnTo>
                  <a:lnTo>
                    <a:pt x="8051" y="189928"/>
                  </a:lnTo>
                  <a:lnTo>
                    <a:pt x="16802" y="195834"/>
                  </a:lnTo>
                  <a:lnTo>
                    <a:pt x="27508" y="197993"/>
                  </a:lnTo>
                  <a:lnTo>
                    <a:pt x="456133" y="197993"/>
                  </a:lnTo>
                  <a:lnTo>
                    <a:pt x="466826" y="195834"/>
                  </a:lnTo>
                  <a:lnTo>
                    <a:pt x="475576" y="189928"/>
                  </a:lnTo>
                  <a:lnTo>
                    <a:pt x="481457" y="181178"/>
                  </a:lnTo>
                  <a:lnTo>
                    <a:pt x="483628" y="170434"/>
                  </a:lnTo>
                  <a:lnTo>
                    <a:pt x="483628" y="164973"/>
                  </a:lnTo>
                  <a:lnTo>
                    <a:pt x="483628" y="33020"/>
                  </a:lnTo>
                  <a:lnTo>
                    <a:pt x="483628" y="27559"/>
                  </a:lnTo>
                  <a:close/>
                </a:path>
                <a:path w="1698625" h="1483995">
                  <a:moveTo>
                    <a:pt x="1225397" y="544068"/>
                  </a:moveTo>
                  <a:lnTo>
                    <a:pt x="1214475" y="544068"/>
                  </a:lnTo>
                  <a:lnTo>
                    <a:pt x="1214475" y="555117"/>
                  </a:lnTo>
                  <a:lnTo>
                    <a:pt x="1214475" y="643001"/>
                  </a:lnTo>
                  <a:lnTo>
                    <a:pt x="769378" y="643001"/>
                  </a:lnTo>
                  <a:lnTo>
                    <a:pt x="769378" y="555117"/>
                  </a:lnTo>
                  <a:lnTo>
                    <a:pt x="1214475" y="555117"/>
                  </a:lnTo>
                  <a:lnTo>
                    <a:pt x="1214475" y="544068"/>
                  </a:lnTo>
                  <a:lnTo>
                    <a:pt x="758380" y="544068"/>
                  </a:lnTo>
                  <a:lnTo>
                    <a:pt x="758380" y="654050"/>
                  </a:lnTo>
                  <a:lnTo>
                    <a:pt x="1225397" y="654050"/>
                  </a:lnTo>
                  <a:lnTo>
                    <a:pt x="1225397" y="643001"/>
                  </a:lnTo>
                  <a:lnTo>
                    <a:pt x="1225397" y="555117"/>
                  </a:lnTo>
                  <a:lnTo>
                    <a:pt x="1225397" y="544068"/>
                  </a:lnTo>
                  <a:close/>
                </a:path>
                <a:path w="1698625" h="1483995">
                  <a:moveTo>
                    <a:pt x="1269466" y="527685"/>
                  </a:moveTo>
                  <a:lnTo>
                    <a:pt x="1267294" y="516953"/>
                  </a:lnTo>
                  <a:lnTo>
                    <a:pt x="1261402" y="508190"/>
                  </a:lnTo>
                  <a:lnTo>
                    <a:pt x="1252639" y="502297"/>
                  </a:lnTo>
                  <a:lnTo>
                    <a:pt x="1241907" y="500126"/>
                  </a:lnTo>
                  <a:lnTo>
                    <a:pt x="1236446" y="500126"/>
                  </a:lnTo>
                  <a:lnTo>
                    <a:pt x="1236446" y="533146"/>
                  </a:lnTo>
                  <a:lnTo>
                    <a:pt x="1236446" y="664972"/>
                  </a:lnTo>
                  <a:lnTo>
                    <a:pt x="747382" y="664972"/>
                  </a:lnTo>
                  <a:lnTo>
                    <a:pt x="747382" y="533146"/>
                  </a:lnTo>
                  <a:lnTo>
                    <a:pt x="1236446" y="533146"/>
                  </a:lnTo>
                  <a:lnTo>
                    <a:pt x="1236446" y="500126"/>
                  </a:lnTo>
                  <a:lnTo>
                    <a:pt x="741883" y="500126"/>
                  </a:lnTo>
                  <a:lnTo>
                    <a:pt x="731177" y="502297"/>
                  </a:lnTo>
                  <a:lnTo>
                    <a:pt x="722439" y="508190"/>
                  </a:lnTo>
                  <a:lnTo>
                    <a:pt x="716546" y="516953"/>
                  </a:lnTo>
                  <a:lnTo>
                    <a:pt x="714387" y="527685"/>
                  </a:lnTo>
                  <a:lnTo>
                    <a:pt x="714387" y="670560"/>
                  </a:lnTo>
                  <a:lnTo>
                    <a:pt x="716546" y="681228"/>
                  </a:lnTo>
                  <a:lnTo>
                    <a:pt x="722439" y="689952"/>
                  </a:lnTo>
                  <a:lnTo>
                    <a:pt x="731177" y="695833"/>
                  </a:lnTo>
                  <a:lnTo>
                    <a:pt x="741883" y="697992"/>
                  </a:lnTo>
                  <a:lnTo>
                    <a:pt x="1241907" y="697992"/>
                  </a:lnTo>
                  <a:lnTo>
                    <a:pt x="1252639" y="695833"/>
                  </a:lnTo>
                  <a:lnTo>
                    <a:pt x="1261402" y="689952"/>
                  </a:lnTo>
                  <a:lnTo>
                    <a:pt x="1267294" y="681228"/>
                  </a:lnTo>
                  <a:lnTo>
                    <a:pt x="1269466" y="670560"/>
                  </a:lnTo>
                  <a:lnTo>
                    <a:pt x="1269466" y="664972"/>
                  </a:lnTo>
                  <a:lnTo>
                    <a:pt x="1269466" y="533146"/>
                  </a:lnTo>
                  <a:lnTo>
                    <a:pt x="1269466" y="527685"/>
                  </a:lnTo>
                  <a:close/>
                </a:path>
                <a:path w="1698625" h="1483995">
                  <a:moveTo>
                    <a:pt x="1654022" y="1187069"/>
                  </a:moveTo>
                  <a:lnTo>
                    <a:pt x="1643100" y="1187069"/>
                  </a:lnTo>
                  <a:lnTo>
                    <a:pt x="1643100" y="1198118"/>
                  </a:lnTo>
                  <a:lnTo>
                    <a:pt x="1643100" y="1428877"/>
                  </a:lnTo>
                  <a:lnTo>
                    <a:pt x="769378" y="1428877"/>
                  </a:lnTo>
                  <a:lnTo>
                    <a:pt x="769378" y="1198118"/>
                  </a:lnTo>
                  <a:lnTo>
                    <a:pt x="1643100" y="1198118"/>
                  </a:lnTo>
                  <a:lnTo>
                    <a:pt x="1643100" y="1187069"/>
                  </a:lnTo>
                  <a:lnTo>
                    <a:pt x="758380" y="1187069"/>
                  </a:lnTo>
                  <a:lnTo>
                    <a:pt x="758380" y="1439799"/>
                  </a:lnTo>
                  <a:lnTo>
                    <a:pt x="1654022" y="1439799"/>
                  </a:lnTo>
                  <a:lnTo>
                    <a:pt x="1654022" y="1428877"/>
                  </a:lnTo>
                  <a:lnTo>
                    <a:pt x="1654022" y="1198118"/>
                  </a:lnTo>
                  <a:lnTo>
                    <a:pt x="1654022" y="1187069"/>
                  </a:lnTo>
                  <a:close/>
                </a:path>
                <a:path w="1698625" h="1483995">
                  <a:moveTo>
                    <a:pt x="1698091" y="1170559"/>
                  </a:moveTo>
                  <a:lnTo>
                    <a:pt x="1695919" y="1159852"/>
                  </a:lnTo>
                  <a:lnTo>
                    <a:pt x="1690027" y="1151128"/>
                  </a:lnTo>
                  <a:lnTo>
                    <a:pt x="1681264" y="1145273"/>
                  </a:lnTo>
                  <a:lnTo>
                    <a:pt x="1670532" y="1143127"/>
                  </a:lnTo>
                  <a:lnTo>
                    <a:pt x="1665071" y="1143127"/>
                  </a:lnTo>
                  <a:lnTo>
                    <a:pt x="1665071" y="1176020"/>
                  </a:lnTo>
                  <a:lnTo>
                    <a:pt x="1665071" y="1450848"/>
                  </a:lnTo>
                  <a:lnTo>
                    <a:pt x="747382" y="1450848"/>
                  </a:lnTo>
                  <a:lnTo>
                    <a:pt x="747382" y="1176020"/>
                  </a:lnTo>
                  <a:lnTo>
                    <a:pt x="1665071" y="1176020"/>
                  </a:lnTo>
                  <a:lnTo>
                    <a:pt x="1665071" y="1143127"/>
                  </a:lnTo>
                  <a:lnTo>
                    <a:pt x="741883" y="1143127"/>
                  </a:lnTo>
                  <a:lnTo>
                    <a:pt x="731177" y="1145273"/>
                  </a:lnTo>
                  <a:lnTo>
                    <a:pt x="722439" y="1151128"/>
                  </a:lnTo>
                  <a:lnTo>
                    <a:pt x="716546" y="1159852"/>
                  </a:lnTo>
                  <a:lnTo>
                    <a:pt x="714387" y="1170559"/>
                  </a:lnTo>
                  <a:lnTo>
                    <a:pt x="714387" y="1456309"/>
                  </a:lnTo>
                  <a:lnTo>
                    <a:pt x="716546" y="1467053"/>
                  </a:lnTo>
                  <a:lnTo>
                    <a:pt x="722439" y="1475803"/>
                  </a:lnTo>
                  <a:lnTo>
                    <a:pt x="731177" y="1481709"/>
                  </a:lnTo>
                  <a:lnTo>
                    <a:pt x="741883" y="1483868"/>
                  </a:lnTo>
                  <a:lnTo>
                    <a:pt x="1670532" y="1483868"/>
                  </a:lnTo>
                  <a:lnTo>
                    <a:pt x="1681264" y="1481709"/>
                  </a:lnTo>
                  <a:lnTo>
                    <a:pt x="1690027" y="1475803"/>
                  </a:lnTo>
                  <a:lnTo>
                    <a:pt x="1695919" y="1467053"/>
                  </a:lnTo>
                  <a:lnTo>
                    <a:pt x="1698091" y="1456309"/>
                  </a:lnTo>
                  <a:lnTo>
                    <a:pt x="1698091" y="1450848"/>
                  </a:lnTo>
                  <a:lnTo>
                    <a:pt x="1698091" y="1176020"/>
                  </a:lnTo>
                  <a:lnTo>
                    <a:pt x="1698091" y="1170559"/>
                  </a:lnTo>
                  <a:close/>
                </a:path>
              </a:pathLst>
            </a:custGeom>
            <a:solidFill>
              <a:srgbClr val="EB76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29684" y="5134355"/>
              <a:ext cx="4768596" cy="1485900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4435855" y="5250941"/>
            <a:ext cx="345249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0190" indent="-238125">
              <a:lnSpc>
                <a:spcPct val="100000"/>
              </a:lnSpc>
              <a:spcBef>
                <a:spcPts val="100"/>
              </a:spcBef>
              <a:buFont typeface="Wingdings"/>
              <a:buChar char=""/>
              <a:tabLst>
                <a:tab pos="250825" algn="l"/>
              </a:tabLst>
            </a:pPr>
            <a:r>
              <a:rPr sz="1800" b="1" spc="-5" dirty="0">
                <a:solidFill>
                  <a:srgbClr val="6C0F13"/>
                </a:solidFill>
                <a:latin typeface="Times New Roman"/>
                <a:cs typeface="Times New Roman"/>
              </a:rPr>
              <a:t>структура </a:t>
            </a:r>
            <a:r>
              <a:rPr sz="1800" b="1" dirty="0">
                <a:solidFill>
                  <a:srgbClr val="6C0F13"/>
                </a:solidFill>
                <a:latin typeface="Times New Roman"/>
                <a:cs typeface="Times New Roman"/>
              </a:rPr>
              <a:t>и </a:t>
            </a:r>
            <a:r>
              <a:rPr sz="1800" b="1" spc="-10" dirty="0">
                <a:solidFill>
                  <a:srgbClr val="6C0F13"/>
                </a:solidFill>
                <a:latin typeface="Times New Roman"/>
                <a:cs typeface="Times New Roman"/>
              </a:rPr>
              <a:t>содержание</a:t>
            </a:r>
            <a:r>
              <a:rPr sz="1800" b="1" spc="-45" dirty="0">
                <a:solidFill>
                  <a:srgbClr val="6C0F13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6C0F13"/>
                </a:solidFill>
                <a:latin typeface="Times New Roman"/>
                <a:cs typeface="Times New Roman"/>
              </a:rPr>
              <a:t>КИМ;</a:t>
            </a:r>
            <a:endParaRPr sz="1800" dirty="0">
              <a:latin typeface="Times New Roman"/>
              <a:cs typeface="Times New Roman"/>
            </a:endParaRPr>
          </a:p>
          <a:p>
            <a:pPr marL="250190" indent="-238125">
              <a:lnSpc>
                <a:spcPct val="100000"/>
              </a:lnSpc>
              <a:buFont typeface="Wingdings"/>
              <a:buChar char=""/>
              <a:tabLst>
                <a:tab pos="250825" algn="l"/>
              </a:tabLst>
            </a:pPr>
            <a:r>
              <a:rPr sz="1800" b="1" spc="-5" dirty="0">
                <a:solidFill>
                  <a:srgbClr val="6C0F13"/>
                </a:solidFill>
                <a:latin typeface="Times New Roman"/>
                <a:cs typeface="Times New Roman"/>
              </a:rPr>
              <a:t>типы</a:t>
            </a:r>
            <a:r>
              <a:rPr sz="1800" b="1" spc="-10" dirty="0">
                <a:solidFill>
                  <a:srgbClr val="6C0F13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6C0F13"/>
                </a:solidFill>
                <a:latin typeface="Times New Roman"/>
                <a:cs typeface="Times New Roman"/>
              </a:rPr>
              <a:t>заданий;</a:t>
            </a:r>
            <a:endParaRPr sz="1800" dirty="0">
              <a:latin typeface="Times New Roman"/>
              <a:cs typeface="Times New Roman"/>
            </a:endParaRPr>
          </a:p>
          <a:p>
            <a:pPr marL="250190" indent="-238125">
              <a:lnSpc>
                <a:spcPct val="100000"/>
              </a:lnSpc>
              <a:buFont typeface="Wingdings"/>
              <a:buChar char=""/>
              <a:tabLst>
                <a:tab pos="250825" algn="l"/>
              </a:tabLst>
            </a:pPr>
            <a:r>
              <a:rPr sz="1800" b="1" spc="-10" dirty="0">
                <a:solidFill>
                  <a:srgbClr val="6C0F13"/>
                </a:solidFill>
                <a:latin typeface="Times New Roman"/>
                <a:cs typeface="Times New Roman"/>
              </a:rPr>
              <a:t>изменения </a:t>
            </a:r>
            <a:r>
              <a:rPr sz="1800" b="1" dirty="0">
                <a:solidFill>
                  <a:srgbClr val="6C0F13"/>
                </a:solidFill>
                <a:latin typeface="Times New Roman"/>
                <a:cs typeface="Times New Roman"/>
              </a:rPr>
              <a:t>в КИМ </a:t>
            </a:r>
            <a:r>
              <a:rPr sz="1800" b="1" dirty="0" smtClean="0">
                <a:solidFill>
                  <a:srgbClr val="6C0F13"/>
                </a:solidFill>
                <a:latin typeface="Times New Roman"/>
                <a:cs typeface="Times New Roman"/>
              </a:rPr>
              <a:t>202</a:t>
            </a:r>
            <a:r>
              <a:rPr lang="ru-RU" b="1" dirty="0" smtClean="0">
                <a:solidFill>
                  <a:srgbClr val="6C0F13"/>
                </a:solidFill>
                <a:latin typeface="Times New Roman"/>
                <a:cs typeface="Times New Roman"/>
              </a:rPr>
              <a:t>5</a:t>
            </a:r>
            <a:r>
              <a:rPr sz="1800" b="1" spc="-35" dirty="0" smtClean="0">
                <a:solidFill>
                  <a:srgbClr val="6C0F13"/>
                </a:solidFill>
                <a:latin typeface="Times New Roman"/>
                <a:cs typeface="Times New Roman"/>
              </a:rPr>
              <a:t> </a:t>
            </a:r>
            <a:r>
              <a:rPr sz="1800" b="1" spc="-25" dirty="0">
                <a:solidFill>
                  <a:srgbClr val="6C0F13"/>
                </a:solidFill>
                <a:latin typeface="Times New Roman"/>
                <a:cs typeface="Times New Roman"/>
              </a:rPr>
              <a:t>года;</a:t>
            </a:r>
            <a:endParaRPr sz="1800" dirty="0">
              <a:latin typeface="Times New Roman"/>
              <a:cs typeface="Times New Roman"/>
            </a:endParaRPr>
          </a:p>
          <a:p>
            <a:pPr marL="250190" indent="-238125">
              <a:lnSpc>
                <a:spcPct val="100000"/>
              </a:lnSpc>
              <a:buFont typeface="Wingdings"/>
              <a:buChar char=""/>
              <a:tabLst>
                <a:tab pos="250825" algn="l"/>
              </a:tabLst>
            </a:pPr>
            <a:r>
              <a:rPr sz="1800" b="1" spc="-10" dirty="0">
                <a:solidFill>
                  <a:srgbClr val="6C0F13"/>
                </a:solidFill>
                <a:latin typeface="Times New Roman"/>
                <a:cs typeface="Times New Roman"/>
              </a:rPr>
              <a:t>открытый </a:t>
            </a:r>
            <a:r>
              <a:rPr sz="1800" b="1" dirty="0">
                <a:solidFill>
                  <a:srgbClr val="6C0F13"/>
                </a:solidFill>
                <a:latin typeface="Times New Roman"/>
                <a:cs typeface="Times New Roman"/>
              </a:rPr>
              <a:t>банк заданий</a:t>
            </a:r>
            <a:r>
              <a:rPr sz="1800" b="1" spc="-50" dirty="0">
                <a:solidFill>
                  <a:srgbClr val="6C0F13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6C0F13"/>
                </a:solidFill>
                <a:latin typeface="Times New Roman"/>
                <a:cs typeface="Times New Roman"/>
              </a:rPr>
              <a:t>(ОБЗ)</a:t>
            </a:r>
            <a:endParaRPr sz="18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1405" y="25"/>
            <a:ext cx="8930005" cy="6794500"/>
            <a:chOff x="71405" y="25"/>
            <a:chExt cx="8930005" cy="6794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405" y="25"/>
              <a:ext cx="8929751" cy="671512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45435" y="2345434"/>
              <a:ext cx="6588252" cy="4448556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722117" y="2537205"/>
            <a:ext cx="6129020" cy="40908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53060" algn="r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Информацию 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о </a:t>
            </a:r>
            <a:r>
              <a:rPr sz="2400" b="1" spc="-15" dirty="0" err="1">
                <a:solidFill>
                  <a:srgbClr val="FFFFFF"/>
                </a:solidFill>
                <a:latin typeface="Times New Roman"/>
                <a:cs typeface="Times New Roman"/>
              </a:rPr>
              <a:t>проведении</a:t>
            </a:r>
            <a:r>
              <a:rPr sz="24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ГИА </a:t>
            </a:r>
            <a:r>
              <a:rPr sz="2400" b="1" spc="-25" dirty="0">
                <a:solidFill>
                  <a:srgbClr val="FFFFFF"/>
                </a:solidFill>
                <a:latin typeface="Times New Roman"/>
                <a:cs typeface="Times New Roman"/>
              </a:rPr>
              <a:t>можно  </a:t>
            </a: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также </a:t>
            </a:r>
            <a:r>
              <a:rPr sz="2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получить </a:t>
            </a: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на </a:t>
            </a:r>
            <a:r>
              <a:rPr sz="24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сайтах, </a:t>
            </a: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перейдя 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sz="2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раздел</a:t>
            </a:r>
            <a:endParaRPr sz="2400" dirty="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</a:pPr>
            <a:r>
              <a:rPr sz="2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«Полезные</a:t>
            </a:r>
            <a:r>
              <a:rPr sz="2400" b="1" spc="-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ссылки»:</a:t>
            </a:r>
            <a:endParaRPr sz="2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 dirty="0">
              <a:latin typeface="Times New Roman"/>
              <a:cs typeface="Times New Roman"/>
            </a:endParaRPr>
          </a:p>
          <a:p>
            <a:pPr marL="487680" marR="1774825">
              <a:lnSpc>
                <a:spcPct val="100000"/>
              </a:lnSpc>
            </a:pPr>
            <a:r>
              <a:rPr sz="2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https://edu.gov.ru/  </a:t>
            </a: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  <a:hlinkClick r:id="rId4"/>
              </a:rPr>
              <a:t>htt</a:t>
            </a:r>
            <a:r>
              <a:rPr sz="2400" b="1" spc="-15" dirty="0">
                <a:solidFill>
                  <a:srgbClr val="FFFFFF"/>
                </a:solidFill>
                <a:latin typeface="Times New Roman"/>
                <a:cs typeface="Times New Roman"/>
                <a:hlinkClick r:id="rId4"/>
              </a:rPr>
              <a:t>p</a:t>
            </a: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  <a:hlinkClick r:id="rId4"/>
              </a:rPr>
              <a:t>://ww</a:t>
            </a:r>
            <a:r>
              <a:rPr sz="2400" b="1" spc="-140" dirty="0">
                <a:solidFill>
                  <a:srgbClr val="FFFFFF"/>
                </a:solidFill>
                <a:latin typeface="Times New Roman"/>
                <a:cs typeface="Times New Roman"/>
                <a:hlinkClick r:id="rId4"/>
              </a:rPr>
              <a:t>w</a:t>
            </a: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  <a:hlinkClick r:id="rId4"/>
              </a:rPr>
              <a:t>.obrnadzo</a:t>
            </a:r>
            <a:r>
              <a:rPr sz="2400" b="1" spc="-220" dirty="0">
                <a:solidFill>
                  <a:srgbClr val="FFFFFF"/>
                </a:solidFill>
                <a:latin typeface="Times New Roman"/>
                <a:cs typeface="Times New Roman"/>
                <a:hlinkClick r:id="rId4"/>
              </a:rPr>
              <a:t>r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  <a:hlinkClick r:id="rId4"/>
              </a:rPr>
              <a:t>.go</a:t>
            </a:r>
            <a:r>
              <a:rPr sz="2400" b="1" spc="-135" dirty="0">
                <a:solidFill>
                  <a:srgbClr val="FFFFFF"/>
                </a:solidFill>
                <a:latin typeface="Times New Roman"/>
                <a:cs typeface="Times New Roman"/>
                <a:hlinkClick r:id="rId4"/>
              </a:rPr>
              <a:t>v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  <a:hlinkClick r:id="rId4"/>
              </a:rPr>
              <a:t>.ru/ 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Times New Roman"/>
                <a:cs typeface="Times New Roman"/>
                <a:hlinkClick r:id="rId5"/>
              </a:rPr>
              <a:t>http://minobr.saratov.gov.ru/ </a:t>
            </a:r>
            <a:r>
              <a:rPr sz="2400" b="1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Times New Roman"/>
                <a:cs typeface="Times New Roman"/>
                <a:hlinkClick r:id="rId6"/>
              </a:rPr>
              <a:t>http://www.rustest.ru/ </a:t>
            </a:r>
            <a:r>
              <a:rPr sz="2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Times New Roman"/>
                <a:cs typeface="Times New Roman"/>
                <a:hlinkClick r:id="rId7"/>
              </a:rPr>
              <a:t>http://www.fipi.ru/ </a:t>
            </a:r>
            <a:r>
              <a:rPr sz="2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Times New Roman"/>
                <a:cs typeface="Times New Roman"/>
                <a:hlinkClick r:id="rId8"/>
              </a:rPr>
              <a:t>http://www.ege.edu.ru/ </a:t>
            </a:r>
            <a:r>
              <a:rPr sz="2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  <a:hlinkClick r:id="rId9"/>
              </a:rPr>
              <a:t>http://gia.edu.ru/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993135" y="700532"/>
            <a:ext cx="5001895" cy="604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800" spc="-15" dirty="0">
                <a:solidFill>
                  <a:srgbClr val="9B2C2A"/>
                </a:solidFill>
                <a:hlinkClick r:id="rId10"/>
              </a:rPr>
              <a:t>http://www.sarrcoko.ru/</a:t>
            </a:r>
            <a:endParaRPr sz="3800"/>
          </a:p>
        </p:txBody>
      </p:sp>
      <p:sp>
        <p:nvSpPr>
          <p:cNvPr id="7" name="object 7"/>
          <p:cNvSpPr/>
          <p:nvPr/>
        </p:nvSpPr>
        <p:spPr>
          <a:xfrm>
            <a:off x="1357249" y="1785873"/>
            <a:ext cx="1443355" cy="3001010"/>
          </a:xfrm>
          <a:custGeom>
            <a:avLst/>
            <a:gdLst/>
            <a:ahLst/>
            <a:cxnLst/>
            <a:rect l="l" t="t" r="r" b="b"/>
            <a:pathLst>
              <a:path w="1443355" h="3001010">
                <a:moveTo>
                  <a:pt x="1442847" y="1441577"/>
                </a:moveTo>
                <a:lnTo>
                  <a:pt x="1428775" y="1428851"/>
                </a:lnTo>
                <a:lnTo>
                  <a:pt x="1442593" y="1415669"/>
                </a:lnTo>
                <a:lnTo>
                  <a:pt x="159880" y="65417"/>
                </a:lnTo>
                <a:lnTo>
                  <a:pt x="219202" y="82677"/>
                </a:lnTo>
                <a:lnTo>
                  <a:pt x="226758" y="83299"/>
                </a:lnTo>
                <a:lnTo>
                  <a:pt x="233718" y="81064"/>
                </a:lnTo>
                <a:lnTo>
                  <a:pt x="239318" y="76390"/>
                </a:lnTo>
                <a:lnTo>
                  <a:pt x="242824" y="69723"/>
                </a:lnTo>
                <a:lnTo>
                  <a:pt x="243433" y="62166"/>
                </a:lnTo>
                <a:lnTo>
                  <a:pt x="241198" y="55206"/>
                </a:lnTo>
                <a:lnTo>
                  <a:pt x="236537" y="49606"/>
                </a:lnTo>
                <a:lnTo>
                  <a:pt x="229870" y="46101"/>
                </a:lnTo>
                <a:lnTo>
                  <a:pt x="120269" y="14224"/>
                </a:lnTo>
                <a:lnTo>
                  <a:pt x="71374" y="0"/>
                </a:lnTo>
                <a:lnTo>
                  <a:pt x="109347" y="160528"/>
                </a:lnTo>
                <a:lnTo>
                  <a:pt x="112483" y="167436"/>
                </a:lnTo>
                <a:lnTo>
                  <a:pt x="117817" y="172402"/>
                </a:lnTo>
                <a:lnTo>
                  <a:pt x="124625" y="175006"/>
                </a:lnTo>
                <a:lnTo>
                  <a:pt x="132207" y="174752"/>
                </a:lnTo>
                <a:lnTo>
                  <a:pt x="139103" y="171589"/>
                </a:lnTo>
                <a:lnTo>
                  <a:pt x="144081" y="166217"/>
                </a:lnTo>
                <a:lnTo>
                  <a:pt x="146672" y="159359"/>
                </a:lnTo>
                <a:lnTo>
                  <a:pt x="146431" y="151765"/>
                </a:lnTo>
                <a:lnTo>
                  <a:pt x="132168" y="91554"/>
                </a:lnTo>
                <a:lnTo>
                  <a:pt x="1402803" y="1429092"/>
                </a:lnTo>
                <a:lnTo>
                  <a:pt x="58750" y="2907550"/>
                </a:lnTo>
                <a:lnTo>
                  <a:pt x="71628" y="2847086"/>
                </a:lnTo>
                <a:lnTo>
                  <a:pt x="71678" y="2839529"/>
                </a:lnTo>
                <a:lnTo>
                  <a:pt x="68922" y="2832747"/>
                </a:lnTo>
                <a:lnTo>
                  <a:pt x="63830" y="2827477"/>
                </a:lnTo>
                <a:lnTo>
                  <a:pt x="56896" y="2824480"/>
                </a:lnTo>
                <a:lnTo>
                  <a:pt x="49339" y="2824416"/>
                </a:lnTo>
                <a:lnTo>
                  <a:pt x="42583" y="2827121"/>
                </a:lnTo>
                <a:lnTo>
                  <a:pt x="37338" y="2832163"/>
                </a:lnTo>
                <a:lnTo>
                  <a:pt x="34290" y="2839085"/>
                </a:lnTo>
                <a:lnTo>
                  <a:pt x="0" y="3000502"/>
                </a:lnTo>
                <a:lnTo>
                  <a:pt x="48006" y="2985389"/>
                </a:lnTo>
                <a:lnTo>
                  <a:pt x="157353" y="2950972"/>
                </a:lnTo>
                <a:lnTo>
                  <a:pt x="163969" y="2947314"/>
                </a:lnTo>
                <a:lnTo>
                  <a:pt x="168529" y="2941612"/>
                </a:lnTo>
                <a:lnTo>
                  <a:pt x="170599" y="2934614"/>
                </a:lnTo>
                <a:lnTo>
                  <a:pt x="169799" y="2927096"/>
                </a:lnTo>
                <a:lnTo>
                  <a:pt x="166128" y="2920479"/>
                </a:lnTo>
                <a:lnTo>
                  <a:pt x="160426" y="2915920"/>
                </a:lnTo>
                <a:lnTo>
                  <a:pt x="153428" y="2913850"/>
                </a:lnTo>
                <a:lnTo>
                  <a:pt x="145923" y="2914650"/>
                </a:lnTo>
                <a:lnTo>
                  <a:pt x="86906" y="2933242"/>
                </a:lnTo>
                <a:lnTo>
                  <a:pt x="1442847" y="1441577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ChangeArrowheads="1"/>
          </p:cNvSpPr>
          <p:nvPr>
            <p:ph type="title"/>
          </p:nvPr>
        </p:nvSpPr>
        <p:spPr>
          <a:xfrm>
            <a:off x="5076825" y="4724400"/>
            <a:ext cx="3816350" cy="1854200"/>
          </a:xfrm>
        </p:spPr>
        <p:txBody>
          <a:bodyPr/>
          <a:lstStyle/>
          <a:p>
            <a:pPr algn="r"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1800" i="1" smtClean="0">
              <a:solidFill>
                <a:srgbClr val="009999"/>
              </a:solidFill>
              <a:latin typeface="Times New Roman" pitchFamily="18" charset="0"/>
            </a:endParaRPr>
          </a:p>
        </p:txBody>
      </p:sp>
      <p:sp>
        <p:nvSpPr>
          <p:cNvPr id="29699" name="Text Box 2"/>
          <p:cNvSpPr txBox="1">
            <a:spLocks noChangeArrowheads="1"/>
          </p:cNvSpPr>
          <p:nvPr/>
        </p:nvSpPr>
        <p:spPr bwMode="auto">
          <a:xfrm>
            <a:off x="152400" y="458788"/>
            <a:ext cx="8893175" cy="5562600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0000" tIns="46800" rIns="90000" bIns="46800"/>
          <a:lstStyle>
            <a:lvl1pPr marL="635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1pPr>
            <a:lvl2pPr marL="45720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algn="just"/>
            <a:r>
              <a:rPr lang="ru-RU" sz="1600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Вопросы по организации и подготовке к ГИА-2024 можно задать по телефонам «Горячей линии»</a:t>
            </a:r>
          </a:p>
          <a:p>
            <a:pPr algn="just"/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министерства образования Саратовской области - 49-19-65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области информирует, что по вопросам организации и проведения государственной итоговой аттестации для выпускников IX и XI (XII) классов, единого государственного экзамена для обучающихся в профессиональных образовательных организациях, обучающихся, получающих среднее общее образование в иностранных образовательных организациях, выпускников прошлых лет можно обратиться на телефон «Горячей линии» министерства образования области 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8(845-2) 49-19-65 (понедельник - четверг с 9:00 до 18:00, пятница с 9:00 до 17:00, перерыв с 13:00 до 13:48).</a:t>
            </a:r>
          </a:p>
          <a:p>
            <a:pPr algn="just"/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комитета по образованию</a:t>
            </a:r>
            <a:r>
              <a:rPr lang="ru-RU" sz="1600" b="1" dirty="0">
                <a:solidFill>
                  <a:srgbClr val="0A1419"/>
                </a:solidFill>
                <a:latin typeface="Times New Roman" pitchFamily="18" charset="0"/>
                <a:cs typeface="Times New Roman" pitchFamily="18" charset="0"/>
              </a:rPr>
              <a:t> администрации муниципального образования «Город Саратов»</a:t>
            </a:r>
            <a:r>
              <a:rPr lang="ru-RU" sz="1600" dirty="0">
                <a:solidFill>
                  <a:srgbClr val="0A1419"/>
                </a:solidFill>
                <a:latin typeface="Times New Roman" pitchFamily="18" charset="0"/>
                <a:cs typeface="Times New Roman" pitchFamily="18" charset="0"/>
              </a:rPr>
              <a:t> 29-65-17</a:t>
            </a:r>
          </a:p>
          <a:p>
            <a:pPr lvl="1" indent="0" algn="just"/>
            <a:r>
              <a:rPr lang="ru-RU" sz="1600" dirty="0">
                <a:solidFill>
                  <a:srgbClr val="0A1419"/>
                </a:solidFill>
                <a:latin typeface="Times New Roman" pitchFamily="18" charset="0"/>
                <a:cs typeface="Times New Roman" pitchFamily="18" charset="0"/>
              </a:rPr>
              <a:t>с 10.00 до 17.00 часов в понедельник-четверг</a:t>
            </a:r>
          </a:p>
          <a:p>
            <a:pPr lvl="1" indent="0" algn="just"/>
            <a:r>
              <a:rPr lang="ru-RU" sz="1600" dirty="0">
                <a:solidFill>
                  <a:srgbClr val="0A1419"/>
                </a:solidFill>
                <a:latin typeface="Times New Roman" pitchFamily="18" charset="0"/>
                <a:cs typeface="Times New Roman" pitchFamily="18" charset="0"/>
              </a:rPr>
              <a:t>с 09.00 до 16.00 часов в пятницу</a:t>
            </a:r>
          </a:p>
          <a:p>
            <a:pPr lvl="1" indent="0" algn="just"/>
            <a:r>
              <a:rPr lang="ru-RU" sz="1600" dirty="0">
                <a:solidFill>
                  <a:srgbClr val="0A1419"/>
                </a:solidFill>
                <a:latin typeface="Times New Roman" pitchFamily="18" charset="0"/>
                <a:cs typeface="Times New Roman" pitchFamily="18" charset="0"/>
              </a:rPr>
              <a:t>перерыв с 13.00-13.50 часов</a:t>
            </a:r>
          </a:p>
          <a:p>
            <a:pPr algn="just">
              <a:buFont typeface="Arial" pitchFamily="34" charset="0"/>
              <a:buChar char="•"/>
            </a:pPr>
            <a:r>
              <a:rPr lang="ru-RU" sz="1600" b="1" dirty="0">
                <a:solidFill>
                  <a:srgbClr val="0A1419"/>
                </a:solidFill>
                <a:latin typeface="Times New Roman" pitchFamily="18" charset="0"/>
                <a:cs typeface="Times New Roman" pitchFamily="18" charset="0"/>
              </a:rPr>
              <a:t>на сайте комитета по образованию</a:t>
            </a:r>
            <a:r>
              <a:rPr lang="ru-RU" sz="1600" dirty="0">
                <a:solidFill>
                  <a:srgbClr val="0A1419"/>
                </a:solidFill>
                <a:latin typeface="Times New Roman" pitchFamily="18" charset="0"/>
                <a:cs typeface="Times New Roman" pitchFamily="18" charset="0"/>
              </a:rPr>
              <a:t> администрации муниципального образования «Город Саратов»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http:sarkomobr.ru</a:t>
            </a:r>
            <a:r>
              <a:rPr lang="ru-RU" sz="1600" dirty="0">
                <a:solidFill>
                  <a:srgbClr val="0A1419"/>
                </a:solidFill>
                <a:latin typeface="Times New Roman" pitchFamily="18" charset="0"/>
                <a:cs typeface="Times New Roman" pitchFamily="18" charset="0"/>
              </a:rPr>
              <a:t> в разделе «Контакты»</a:t>
            </a:r>
          </a:p>
          <a:p>
            <a:pPr algn="just">
              <a:buFont typeface="Arial" pitchFamily="34" charset="0"/>
              <a:buChar char="•"/>
            </a:pPr>
            <a:r>
              <a:rPr lang="ru-RU" sz="1600" b="1" dirty="0">
                <a:solidFill>
                  <a:srgbClr val="0A1419"/>
                </a:solidFill>
                <a:latin typeface="Times New Roman" pitchFamily="18" charset="0"/>
                <a:cs typeface="Times New Roman" pitchFamily="18" charset="0"/>
              </a:rPr>
              <a:t>телефон горячей линии отдела образования</a:t>
            </a:r>
            <a:r>
              <a:rPr lang="ru-RU" sz="1600" dirty="0">
                <a:solidFill>
                  <a:srgbClr val="0A1419"/>
                </a:solidFill>
                <a:latin typeface="Times New Roman" pitchFamily="18" charset="0"/>
                <a:cs typeface="Times New Roman" pitchFamily="18" charset="0"/>
              </a:rPr>
              <a:t> 8(845-2)355166 работает ежедневно: понедельник-пятница с 9.00 до 18.00, перерыв с 13.00 до 14.00</a:t>
            </a:r>
          </a:p>
          <a:p>
            <a:pPr algn="just">
              <a:buFont typeface="Arial" pitchFamily="34" charset="0"/>
              <a:buChar char="•"/>
            </a:pPr>
            <a:r>
              <a:rPr lang="ru-RU" b="1" dirty="0">
                <a:solidFill>
                  <a:srgbClr val="0A1419"/>
                </a:solidFill>
                <a:latin typeface="Times New Roman" pitchFamily="18" charset="0"/>
                <a:cs typeface="Times New Roman" pitchFamily="18" charset="0"/>
              </a:rPr>
              <a:t>телефон горячей линии </a:t>
            </a:r>
            <a:r>
              <a:rPr lang="ru-RU" b="1" dirty="0" smtClean="0">
                <a:solidFill>
                  <a:srgbClr val="0A1419"/>
                </a:solidFill>
                <a:latin typeface="Times New Roman" pitchFamily="18" charset="0"/>
                <a:cs typeface="Times New Roman" pitchFamily="18" charset="0"/>
              </a:rPr>
              <a:t>МАОУ «Гимназия №108»»</a:t>
            </a:r>
            <a:r>
              <a:rPr lang="ru-RU" b="1" dirty="0">
                <a:solidFill>
                  <a:srgbClr val="0A1419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smtClean="0">
                <a:solidFill>
                  <a:srgbClr val="0A1419"/>
                </a:solidFill>
                <a:latin typeface="Times New Roman" pitchFamily="18" charset="0"/>
                <a:cs typeface="Times New Roman" pitchFamily="18" charset="0"/>
              </a:rPr>
              <a:t>8(845-2)631-069 </a:t>
            </a:r>
            <a:r>
              <a:rPr lang="ru-RU" dirty="0">
                <a:solidFill>
                  <a:srgbClr val="0A1419"/>
                </a:solidFill>
                <a:latin typeface="Times New Roman" pitchFamily="18" charset="0"/>
                <a:cs typeface="Times New Roman" pitchFamily="18" charset="0"/>
              </a:rPr>
              <a:t>работает ежедневно: понедельник-пятница с 09.00 до 17.00, перерыв с 13.00 до 14.00</a:t>
            </a:r>
          </a:p>
        </p:txBody>
      </p:sp>
      <p:sp>
        <p:nvSpPr>
          <p:cNvPr id="25604" name="Rectangle 3"/>
          <p:cNvSpPr>
            <a:spLocks noChangeArrowheads="1"/>
          </p:cNvSpPr>
          <p:nvPr/>
        </p:nvSpPr>
        <p:spPr bwMode="auto">
          <a:xfrm>
            <a:off x="250825" y="6021388"/>
            <a:ext cx="2881313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009914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2" y="118110"/>
            <a:ext cx="8661654" cy="861774"/>
          </a:xfrm>
        </p:spPr>
        <p:txBody>
          <a:bodyPr/>
          <a:lstStyle/>
          <a:p>
            <a:pPr algn="r"/>
            <a:r>
              <a:rPr lang="ru-RU" dirty="0"/>
              <a:t> </a:t>
            </a:r>
            <a:r>
              <a:rPr lang="ru-RU" dirty="0" smtClean="0"/>
              <a:t>    </a:t>
            </a:r>
            <a:r>
              <a:rPr lang="ru-RU" sz="2400" u="sng" dirty="0" smtClean="0">
                <a:solidFill>
                  <a:schemeClr val="tx1"/>
                </a:solidFill>
              </a:rPr>
              <a:t>Сайт школы:</a:t>
            </a:r>
            <a:r>
              <a:rPr lang="ru-RU" sz="2400" dirty="0" smtClean="0">
                <a:solidFill>
                  <a:schemeClr val="tx1"/>
                </a:solidFill>
              </a:rPr>
              <a:t>  </a:t>
            </a:r>
            <a:r>
              <a:rPr lang="en-US" sz="2400" dirty="0">
                <a:solidFill>
                  <a:schemeClr val="tx1"/>
                </a:solidFill>
                <a:hlinkClick r:id="rId2"/>
              </a:rPr>
              <a:t>https://gim108-sar.gosuslugi.ru</a:t>
            </a:r>
            <a:r>
              <a:rPr lang="en-US" sz="2400" dirty="0" smtClean="0">
                <a:solidFill>
                  <a:schemeClr val="tx1"/>
                </a:solidFill>
                <a:hlinkClick r:id="rId2"/>
              </a:rPr>
              <a:t>/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en-US" dirty="0" smtClean="0"/>
              <a:t>://</a:t>
            </a:r>
            <a:r>
              <a:rPr lang="en-US" dirty="0"/>
              <a:t>shk76-sar.gosuslugi.ru/https://shk76-sar.gosuslugi.ru/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6393"/>
            <a:ext cx="8686800" cy="5153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368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2" y="118110"/>
            <a:ext cx="8661654" cy="430887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Проект расписания ГИА-9 в 2025 году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85800"/>
            <a:ext cx="8001000" cy="5648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99165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0" y="118110"/>
            <a:ext cx="7912226" cy="430887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Проект расписания </a:t>
            </a:r>
            <a:r>
              <a:rPr lang="ru-RU" dirty="0" smtClean="0">
                <a:solidFill>
                  <a:schemeClr val="tx1"/>
                </a:solidFill>
              </a:rPr>
              <a:t>ГИА-11 </a:t>
            </a:r>
            <a:r>
              <a:rPr lang="ru-RU" dirty="0">
                <a:solidFill>
                  <a:schemeClr val="tx1"/>
                </a:solidFill>
              </a:rPr>
              <a:t>в 2025 году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305453" cy="5908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99669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5"/>
          <a:stretch/>
        </p:blipFill>
        <p:spPr bwMode="auto">
          <a:xfrm>
            <a:off x="0" y="0"/>
            <a:ext cx="9144000" cy="685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800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13332" y="118871"/>
            <a:ext cx="7607808" cy="72694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17444" y="118110"/>
            <a:ext cx="480949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5" dirty="0"/>
              <a:t>Категории </a:t>
            </a:r>
            <a:r>
              <a:rPr spc="-10" dirty="0" err="1"/>
              <a:t>участников</a:t>
            </a:r>
            <a:r>
              <a:rPr spc="-60" dirty="0"/>
              <a:t> </a:t>
            </a:r>
            <a:r>
              <a:rPr spc="-5" dirty="0" smtClean="0"/>
              <a:t>ГИА</a:t>
            </a:r>
            <a:r>
              <a:rPr lang="ru-RU" spc="-5" dirty="0" smtClean="0"/>
              <a:t>-9</a:t>
            </a:r>
            <a:endParaRPr spc="-5" dirty="0"/>
          </a:p>
        </p:txBody>
      </p:sp>
      <p:grpSp>
        <p:nvGrpSpPr>
          <p:cNvPr id="4" name="object 4"/>
          <p:cNvGrpSpPr/>
          <p:nvPr/>
        </p:nvGrpSpPr>
        <p:grpSpPr>
          <a:xfrm>
            <a:off x="0" y="12"/>
            <a:ext cx="9080500" cy="2345690"/>
            <a:chOff x="0" y="12"/>
            <a:chExt cx="9080500" cy="234569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2"/>
              <a:ext cx="1543050" cy="85723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8015" y="841247"/>
              <a:ext cx="8951976" cy="1504188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192023" y="2409444"/>
            <a:ext cx="6630670" cy="2889885"/>
            <a:chOff x="192023" y="2409444"/>
            <a:chExt cx="6630670" cy="2889885"/>
          </a:xfrm>
        </p:grpSpPr>
        <p:sp>
          <p:nvSpPr>
            <p:cNvPr id="8" name="object 8"/>
            <p:cNvSpPr/>
            <p:nvPr/>
          </p:nvSpPr>
          <p:spPr>
            <a:xfrm>
              <a:off x="6000750" y="2857500"/>
              <a:ext cx="786130" cy="929005"/>
            </a:xfrm>
            <a:custGeom>
              <a:avLst/>
              <a:gdLst/>
              <a:ahLst/>
              <a:cxnLst/>
              <a:rect l="l" t="t" r="r" b="b"/>
              <a:pathLst>
                <a:path w="786129" h="929004">
                  <a:moveTo>
                    <a:pt x="392938" y="0"/>
                  </a:moveTo>
                  <a:lnTo>
                    <a:pt x="392938" y="232155"/>
                  </a:lnTo>
                  <a:lnTo>
                    <a:pt x="0" y="232155"/>
                  </a:lnTo>
                  <a:lnTo>
                    <a:pt x="0" y="696467"/>
                  </a:lnTo>
                  <a:lnTo>
                    <a:pt x="392938" y="696467"/>
                  </a:lnTo>
                  <a:lnTo>
                    <a:pt x="392938" y="928751"/>
                  </a:lnTo>
                  <a:lnTo>
                    <a:pt x="785876" y="464312"/>
                  </a:lnTo>
                  <a:lnTo>
                    <a:pt x="392938" y="0"/>
                  </a:lnTo>
                  <a:close/>
                </a:path>
              </a:pathLst>
            </a:custGeom>
            <a:solidFill>
              <a:srgbClr val="EB76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973318" y="2782443"/>
              <a:ext cx="849630" cy="1078865"/>
            </a:xfrm>
            <a:custGeom>
              <a:avLst/>
              <a:gdLst/>
              <a:ahLst/>
              <a:cxnLst/>
              <a:rect l="l" t="t" r="r" b="b"/>
              <a:pathLst>
                <a:path w="849629" h="1078864">
                  <a:moveTo>
                    <a:pt x="392811" y="0"/>
                  </a:moveTo>
                  <a:lnTo>
                    <a:pt x="392811" y="279781"/>
                  </a:lnTo>
                  <a:lnTo>
                    <a:pt x="0" y="279781"/>
                  </a:lnTo>
                  <a:lnTo>
                    <a:pt x="0" y="799084"/>
                  </a:lnTo>
                  <a:lnTo>
                    <a:pt x="392811" y="799084"/>
                  </a:lnTo>
                  <a:lnTo>
                    <a:pt x="392811" y="1078865"/>
                  </a:lnTo>
                  <a:lnTo>
                    <a:pt x="469098" y="988695"/>
                  </a:lnTo>
                  <a:lnTo>
                    <a:pt x="425831" y="988695"/>
                  </a:lnTo>
                  <a:lnTo>
                    <a:pt x="425831" y="766064"/>
                  </a:lnTo>
                  <a:lnTo>
                    <a:pt x="32893" y="766064"/>
                  </a:lnTo>
                  <a:lnTo>
                    <a:pt x="32893" y="312674"/>
                  </a:lnTo>
                  <a:lnTo>
                    <a:pt x="425831" y="312674"/>
                  </a:lnTo>
                  <a:lnTo>
                    <a:pt x="425831" y="90043"/>
                  </a:lnTo>
                  <a:lnTo>
                    <a:pt x="469009" y="90043"/>
                  </a:lnTo>
                  <a:lnTo>
                    <a:pt x="392811" y="0"/>
                  </a:lnTo>
                  <a:close/>
                </a:path>
                <a:path w="849629" h="1078864">
                  <a:moveTo>
                    <a:pt x="469009" y="90043"/>
                  </a:moveTo>
                  <a:lnTo>
                    <a:pt x="425831" y="90043"/>
                  </a:lnTo>
                  <a:lnTo>
                    <a:pt x="806068" y="539369"/>
                  </a:lnTo>
                  <a:lnTo>
                    <a:pt x="425831" y="988695"/>
                  </a:lnTo>
                  <a:lnTo>
                    <a:pt x="469098" y="988695"/>
                  </a:lnTo>
                  <a:lnTo>
                    <a:pt x="849249" y="539369"/>
                  </a:lnTo>
                  <a:lnTo>
                    <a:pt x="469009" y="90043"/>
                  </a:lnTo>
                  <a:close/>
                </a:path>
                <a:path w="849629" h="1078864">
                  <a:moveTo>
                    <a:pt x="436880" y="120142"/>
                  </a:moveTo>
                  <a:lnTo>
                    <a:pt x="436880" y="323723"/>
                  </a:lnTo>
                  <a:lnTo>
                    <a:pt x="43942" y="323723"/>
                  </a:lnTo>
                  <a:lnTo>
                    <a:pt x="43942" y="755015"/>
                  </a:lnTo>
                  <a:lnTo>
                    <a:pt x="436880" y="755015"/>
                  </a:lnTo>
                  <a:lnTo>
                    <a:pt x="436880" y="958723"/>
                  </a:lnTo>
                  <a:lnTo>
                    <a:pt x="462339" y="928624"/>
                  </a:lnTo>
                  <a:lnTo>
                    <a:pt x="447802" y="928624"/>
                  </a:lnTo>
                  <a:lnTo>
                    <a:pt x="447802" y="744093"/>
                  </a:lnTo>
                  <a:lnTo>
                    <a:pt x="54991" y="744093"/>
                  </a:lnTo>
                  <a:lnTo>
                    <a:pt x="54991" y="334772"/>
                  </a:lnTo>
                  <a:lnTo>
                    <a:pt x="447802" y="334772"/>
                  </a:lnTo>
                  <a:lnTo>
                    <a:pt x="447802" y="150114"/>
                  </a:lnTo>
                  <a:lnTo>
                    <a:pt x="462239" y="150114"/>
                  </a:lnTo>
                  <a:lnTo>
                    <a:pt x="436880" y="120142"/>
                  </a:lnTo>
                  <a:close/>
                </a:path>
                <a:path w="849629" h="1078864">
                  <a:moveTo>
                    <a:pt x="462239" y="150114"/>
                  </a:moveTo>
                  <a:lnTo>
                    <a:pt x="447802" y="150114"/>
                  </a:lnTo>
                  <a:lnTo>
                    <a:pt x="777239" y="539369"/>
                  </a:lnTo>
                  <a:lnTo>
                    <a:pt x="447802" y="928624"/>
                  </a:lnTo>
                  <a:lnTo>
                    <a:pt x="462339" y="928624"/>
                  </a:lnTo>
                  <a:lnTo>
                    <a:pt x="791590" y="539369"/>
                  </a:lnTo>
                  <a:lnTo>
                    <a:pt x="462239" y="150114"/>
                  </a:lnTo>
                  <a:close/>
                </a:path>
              </a:pathLst>
            </a:custGeom>
            <a:solidFill>
              <a:srgbClr val="1E76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2023" y="2409444"/>
              <a:ext cx="5824728" cy="2889504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361441" y="882650"/>
            <a:ext cx="8536305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8260" algn="ctr">
              <a:lnSpc>
                <a:spcPct val="100000"/>
              </a:lnSpc>
              <a:spcBef>
                <a:spcPts val="100"/>
              </a:spcBef>
            </a:pPr>
            <a:r>
              <a:rPr sz="1800" b="1" i="1" dirty="0">
                <a:solidFill>
                  <a:srgbClr val="6C0F13"/>
                </a:solidFill>
                <a:latin typeface="Times New Roman"/>
                <a:cs typeface="Times New Roman"/>
              </a:rPr>
              <a:t>К ГИА </a:t>
            </a:r>
            <a:r>
              <a:rPr sz="1800" b="1" i="1" spc="-10" dirty="0">
                <a:solidFill>
                  <a:srgbClr val="6C0F13"/>
                </a:solidFill>
                <a:latin typeface="Times New Roman"/>
                <a:cs typeface="Times New Roman"/>
              </a:rPr>
              <a:t>допускаются </a:t>
            </a:r>
            <a:r>
              <a:rPr sz="1800" b="1" i="1" spc="-5" dirty="0">
                <a:solidFill>
                  <a:srgbClr val="6C0F13"/>
                </a:solidFill>
                <a:latin typeface="Times New Roman"/>
                <a:cs typeface="Times New Roman"/>
              </a:rPr>
              <a:t>обучающиеся, не имеющие </a:t>
            </a:r>
            <a:r>
              <a:rPr sz="1800" b="1" i="1" spc="-20" dirty="0">
                <a:solidFill>
                  <a:srgbClr val="6C0F13"/>
                </a:solidFill>
                <a:latin typeface="Times New Roman"/>
                <a:cs typeface="Times New Roman"/>
              </a:rPr>
              <a:t>академической </a:t>
            </a:r>
            <a:r>
              <a:rPr sz="1800" b="1" i="1" spc="-10" dirty="0">
                <a:solidFill>
                  <a:srgbClr val="6C0F13"/>
                </a:solidFill>
                <a:latin typeface="Times New Roman"/>
                <a:cs typeface="Times New Roman"/>
              </a:rPr>
              <a:t>задолженности </a:t>
            </a:r>
            <a:r>
              <a:rPr sz="1800" b="1" i="1" dirty="0">
                <a:solidFill>
                  <a:srgbClr val="6C0F13"/>
                </a:solidFill>
                <a:latin typeface="Times New Roman"/>
                <a:cs typeface="Times New Roman"/>
              </a:rPr>
              <a:t>и в  </a:t>
            </a:r>
            <a:r>
              <a:rPr sz="1800" b="1" i="1" spc="-25" dirty="0">
                <a:solidFill>
                  <a:srgbClr val="6C0F13"/>
                </a:solidFill>
                <a:latin typeface="Times New Roman"/>
                <a:cs typeface="Times New Roman"/>
              </a:rPr>
              <a:t>полном </a:t>
            </a:r>
            <a:r>
              <a:rPr sz="1800" b="1" i="1" spc="-20" dirty="0">
                <a:solidFill>
                  <a:srgbClr val="6C0F13"/>
                </a:solidFill>
                <a:latin typeface="Times New Roman"/>
                <a:cs typeface="Times New Roman"/>
              </a:rPr>
              <a:t>объеме </a:t>
            </a:r>
            <a:r>
              <a:rPr sz="1800" b="1" i="1" spc="-10" dirty="0">
                <a:solidFill>
                  <a:srgbClr val="6C0F13"/>
                </a:solidFill>
                <a:latin typeface="Times New Roman"/>
                <a:cs typeface="Times New Roman"/>
              </a:rPr>
              <a:t>выполнившие учебный </a:t>
            </a:r>
            <a:r>
              <a:rPr sz="1800" b="1" i="1" spc="-5" dirty="0">
                <a:solidFill>
                  <a:srgbClr val="6C0F13"/>
                </a:solidFill>
                <a:latin typeface="Times New Roman"/>
                <a:cs typeface="Times New Roman"/>
              </a:rPr>
              <a:t>план или индивидуальный </a:t>
            </a:r>
            <a:r>
              <a:rPr sz="1800" b="1" i="1" spc="-10" dirty="0">
                <a:solidFill>
                  <a:srgbClr val="6C0F13"/>
                </a:solidFill>
                <a:latin typeface="Times New Roman"/>
                <a:cs typeface="Times New Roman"/>
              </a:rPr>
              <a:t>учебный </a:t>
            </a:r>
            <a:r>
              <a:rPr sz="1800" b="1" i="1" spc="-5" dirty="0">
                <a:solidFill>
                  <a:srgbClr val="6C0F13"/>
                </a:solidFill>
                <a:latin typeface="Times New Roman"/>
                <a:cs typeface="Times New Roman"/>
              </a:rPr>
              <a:t>план  (имеющие </a:t>
            </a:r>
            <a:r>
              <a:rPr sz="1800" b="1" i="1" spc="-10" dirty="0">
                <a:solidFill>
                  <a:srgbClr val="6C0F13"/>
                </a:solidFill>
                <a:latin typeface="Times New Roman"/>
                <a:cs typeface="Times New Roman"/>
              </a:rPr>
              <a:t>годовые </a:t>
            </a:r>
            <a:r>
              <a:rPr sz="1800" b="1" i="1" spc="-5" dirty="0">
                <a:solidFill>
                  <a:srgbClr val="6C0F13"/>
                </a:solidFill>
                <a:latin typeface="Times New Roman"/>
                <a:cs typeface="Times New Roman"/>
              </a:rPr>
              <a:t>отметки по </a:t>
            </a:r>
            <a:r>
              <a:rPr sz="1800" b="1" i="1" spc="-30" dirty="0">
                <a:solidFill>
                  <a:srgbClr val="6C0F13"/>
                </a:solidFill>
                <a:latin typeface="Times New Roman"/>
                <a:cs typeface="Times New Roman"/>
              </a:rPr>
              <a:t>всем </a:t>
            </a:r>
            <a:r>
              <a:rPr sz="1800" b="1" i="1" spc="-5" dirty="0">
                <a:solidFill>
                  <a:srgbClr val="6C0F13"/>
                </a:solidFill>
                <a:latin typeface="Times New Roman"/>
                <a:cs typeface="Times New Roman"/>
              </a:rPr>
              <a:t>учебным </a:t>
            </a:r>
            <a:r>
              <a:rPr sz="1800" b="1" i="1" spc="-15" dirty="0">
                <a:solidFill>
                  <a:srgbClr val="6C0F13"/>
                </a:solidFill>
                <a:latin typeface="Times New Roman"/>
                <a:cs typeface="Times New Roman"/>
              </a:rPr>
              <a:t>предметам </a:t>
            </a:r>
            <a:r>
              <a:rPr sz="1800" b="1" i="1" spc="-5" dirty="0">
                <a:solidFill>
                  <a:srgbClr val="6C0F13"/>
                </a:solidFill>
                <a:latin typeface="Times New Roman"/>
                <a:cs typeface="Times New Roman"/>
              </a:rPr>
              <a:t>учебного</a:t>
            </a:r>
            <a:r>
              <a:rPr sz="1800" b="1" i="1" spc="90" dirty="0">
                <a:solidFill>
                  <a:srgbClr val="6C0F13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6C0F13"/>
                </a:solidFill>
                <a:latin typeface="Times New Roman"/>
                <a:cs typeface="Times New Roman"/>
              </a:rPr>
              <a:t>плана</a:t>
            </a:r>
            <a:endParaRPr sz="1800" dirty="0">
              <a:latin typeface="Times New Roman"/>
              <a:cs typeface="Times New Roman"/>
            </a:endParaRPr>
          </a:p>
          <a:p>
            <a:pPr marL="24130" marR="5080" algn="ctr">
              <a:lnSpc>
                <a:spcPct val="100000"/>
              </a:lnSpc>
            </a:pPr>
            <a:r>
              <a:rPr sz="1800" b="1" i="1" spc="-5" dirty="0">
                <a:solidFill>
                  <a:srgbClr val="6C0F13"/>
                </a:solidFill>
                <a:latin typeface="Times New Roman"/>
                <a:cs typeface="Times New Roman"/>
              </a:rPr>
              <a:t>за IX </a:t>
            </a:r>
            <a:r>
              <a:rPr sz="1800" b="1" i="1" dirty="0">
                <a:solidFill>
                  <a:srgbClr val="6C0F13"/>
                </a:solidFill>
                <a:latin typeface="Times New Roman"/>
                <a:cs typeface="Times New Roman"/>
              </a:rPr>
              <a:t>класс не </a:t>
            </a:r>
            <a:r>
              <a:rPr sz="1800" b="1" i="1" spc="-10" dirty="0">
                <a:solidFill>
                  <a:srgbClr val="6C0F13"/>
                </a:solidFill>
                <a:latin typeface="Times New Roman"/>
                <a:cs typeface="Times New Roman"/>
              </a:rPr>
              <a:t>ниже удовлетворительных), </a:t>
            </a:r>
            <a:r>
              <a:rPr sz="1800" b="1" i="1" dirty="0">
                <a:solidFill>
                  <a:srgbClr val="6C0F13"/>
                </a:solidFill>
                <a:latin typeface="Times New Roman"/>
                <a:cs typeface="Times New Roman"/>
              </a:rPr>
              <a:t>а </a:t>
            </a:r>
            <a:r>
              <a:rPr sz="1800" b="1" i="1" spc="-5" dirty="0">
                <a:solidFill>
                  <a:srgbClr val="6C0F13"/>
                </a:solidFill>
                <a:latin typeface="Times New Roman"/>
                <a:cs typeface="Times New Roman"/>
              </a:rPr>
              <a:t>также имеющие </a:t>
            </a:r>
            <a:r>
              <a:rPr sz="1800" b="1" i="1" spc="-10" dirty="0">
                <a:solidFill>
                  <a:srgbClr val="6C0F13"/>
                </a:solidFill>
                <a:latin typeface="Times New Roman"/>
                <a:cs typeface="Times New Roman"/>
              </a:rPr>
              <a:t>«зачет» </a:t>
            </a:r>
            <a:r>
              <a:rPr sz="1800" b="1" i="1" spc="-5" dirty="0">
                <a:solidFill>
                  <a:srgbClr val="6C0F13"/>
                </a:solidFill>
                <a:latin typeface="Times New Roman"/>
                <a:cs typeface="Times New Roman"/>
              </a:rPr>
              <a:t>за </a:t>
            </a:r>
            <a:r>
              <a:rPr sz="1800" b="1" i="1" spc="-10" dirty="0">
                <a:solidFill>
                  <a:srgbClr val="6C0F13"/>
                </a:solidFill>
                <a:latin typeface="Times New Roman"/>
                <a:cs typeface="Times New Roman"/>
              </a:rPr>
              <a:t>итоговое  </a:t>
            </a:r>
            <a:r>
              <a:rPr sz="1800" b="1" i="1" spc="-15" dirty="0">
                <a:solidFill>
                  <a:srgbClr val="6C0F13"/>
                </a:solidFill>
                <a:latin typeface="Times New Roman"/>
                <a:cs typeface="Times New Roman"/>
              </a:rPr>
              <a:t>собеседование </a:t>
            </a:r>
            <a:r>
              <a:rPr sz="1800" b="1" i="1" spc="-5" dirty="0">
                <a:solidFill>
                  <a:srgbClr val="6C0F13"/>
                </a:solidFill>
                <a:latin typeface="Times New Roman"/>
                <a:cs typeface="Times New Roman"/>
              </a:rPr>
              <a:t>по </a:t>
            </a:r>
            <a:r>
              <a:rPr sz="1800" b="1" i="1" spc="-25" dirty="0">
                <a:solidFill>
                  <a:srgbClr val="6C0F13"/>
                </a:solidFill>
                <a:latin typeface="Times New Roman"/>
                <a:cs typeface="Times New Roman"/>
              </a:rPr>
              <a:t>русскому</a:t>
            </a:r>
            <a:r>
              <a:rPr sz="1800" b="1" i="1" spc="15" dirty="0">
                <a:solidFill>
                  <a:srgbClr val="6C0F13"/>
                </a:solidFill>
                <a:latin typeface="Times New Roman"/>
                <a:cs typeface="Times New Roman"/>
              </a:rPr>
              <a:t> </a:t>
            </a:r>
            <a:r>
              <a:rPr sz="1800" b="1" i="1" spc="-25" dirty="0">
                <a:solidFill>
                  <a:srgbClr val="6C0F13"/>
                </a:solidFill>
                <a:latin typeface="Times New Roman"/>
                <a:cs typeface="Times New Roman"/>
              </a:rPr>
              <a:t>языку.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93115" y="2588767"/>
            <a:ext cx="562927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обучающиеся 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образовательных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организаций,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sz="1800" spc="-25" dirty="0">
                <a:solidFill>
                  <a:srgbClr val="FFFFFF"/>
                </a:solidFill>
                <a:latin typeface="Times New Roman"/>
                <a:cs typeface="Times New Roman"/>
              </a:rPr>
              <a:t>том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числе  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иностранные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граждане,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лица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без 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гражданства,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sz="1800" spc="-25" dirty="0">
                <a:solidFill>
                  <a:srgbClr val="FFFFFF"/>
                </a:solidFill>
                <a:latin typeface="Times New Roman"/>
                <a:cs typeface="Times New Roman"/>
              </a:rPr>
              <a:t>том 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числе соотечественники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за </a:t>
            </a:r>
            <a:r>
              <a:rPr sz="1800" spc="-25" dirty="0">
                <a:solidFill>
                  <a:srgbClr val="FFFFFF"/>
                </a:solidFill>
                <a:latin typeface="Times New Roman"/>
                <a:cs typeface="Times New Roman"/>
              </a:rPr>
              <a:t>рубежом, 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беженцы</a:t>
            </a:r>
            <a:r>
              <a:rPr sz="1800" spc="2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93115" y="3411982"/>
            <a:ext cx="56292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282700" algn="l"/>
                <a:tab pos="2453005" algn="l"/>
                <a:tab pos="3329304" algn="l"/>
                <a:tab pos="4702810" algn="l"/>
                <a:tab pos="4977130" algn="l"/>
              </a:tabLst>
            </a:pP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вынужденные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переселенцы, освоившие 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образовательные 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программ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ы	</a:t>
            </a:r>
            <a:r>
              <a:rPr sz="1800" spc="35" dirty="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снов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sz="1800" spc="-55" dirty="0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о	обще</a:t>
            </a:r>
            <a:r>
              <a:rPr sz="1800" spc="-50" dirty="0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о	обра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sz="1800" spc="-25" dirty="0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ания	в	</a:t>
            </a:r>
            <a:r>
              <a:rPr sz="1800" spc="-50" dirty="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ч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но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й,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93115" y="3960621"/>
            <a:ext cx="562991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очно-заочной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или 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заочной формах,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а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также лица, 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освоившие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образовательные программы основного  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общего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образования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форме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семейного образования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и 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допущенные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текущем </a:t>
            </a:r>
            <a:r>
              <a:rPr sz="1800" spc="-30" dirty="0">
                <a:solidFill>
                  <a:srgbClr val="FFFFFF"/>
                </a:solidFill>
                <a:latin typeface="Times New Roman"/>
                <a:cs typeface="Times New Roman"/>
              </a:rPr>
              <a:t>году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sz="18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ГИА.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771131" y="2414016"/>
            <a:ext cx="2304287" cy="1650492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6918452" y="2588005"/>
            <a:ext cx="202247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5745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ГИА </a:t>
            </a:r>
            <a:r>
              <a:rPr sz="2000" b="1" dirty="0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sz="2000" b="1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форме</a:t>
            </a:r>
            <a:endParaRPr sz="2000">
              <a:latin typeface="Times New Roman"/>
              <a:cs typeface="Times New Roman"/>
            </a:endParaRPr>
          </a:p>
          <a:p>
            <a:pPr marL="12700" marR="5080" indent="421005">
              <a:lnSpc>
                <a:spcPct val="100000"/>
              </a:lnSpc>
            </a:pPr>
            <a:r>
              <a:rPr sz="20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основного  </a:t>
            </a:r>
            <a:r>
              <a:rPr sz="2000" b="1" spc="-60" dirty="0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sz="20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sz="2000" b="1" spc="-25" dirty="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sz="2000" b="1" spc="-130" dirty="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sz="20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дарствен</a:t>
            </a:r>
            <a:r>
              <a:rPr sz="20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но</a:t>
            </a:r>
            <a:r>
              <a:rPr sz="2000" b="1" spc="-50" dirty="0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sz="20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endParaRPr sz="2000">
              <a:latin typeface="Times New Roman"/>
              <a:cs typeface="Times New Roman"/>
            </a:endParaRPr>
          </a:p>
          <a:p>
            <a:pPr marL="490220">
              <a:lnSpc>
                <a:spcPct val="100000"/>
              </a:lnSpc>
            </a:pPr>
            <a:r>
              <a:rPr sz="20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экзамена</a:t>
            </a:r>
            <a:endParaRPr sz="2000">
              <a:latin typeface="Times New Roman"/>
              <a:cs typeface="Times New Roman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384047" y="4345000"/>
            <a:ext cx="8630285" cy="2407920"/>
            <a:chOff x="384047" y="4345000"/>
            <a:chExt cx="8630285" cy="2407920"/>
          </a:xfrm>
        </p:grpSpPr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15125" y="4357700"/>
              <a:ext cx="2286000" cy="1857375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6708775" y="4351350"/>
              <a:ext cx="2298700" cy="1870075"/>
            </a:xfrm>
            <a:custGeom>
              <a:avLst/>
              <a:gdLst/>
              <a:ahLst/>
              <a:cxnLst/>
              <a:rect l="l" t="t" r="r" b="b"/>
              <a:pathLst>
                <a:path w="2298700" h="1870075">
                  <a:moveTo>
                    <a:pt x="0" y="1870075"/>
                  </a:moveTo>
                  <a:lnTo>
                    <a:pt x="2298700" y="1870075"/>
                  </a:lnTo>
                  <a:lnTo>
                    <a:pt x="2298700" y="0"/>
                  </a:lnTo>
                  <a:lnTo>
                    <a:pt x="0" y="0"/>
                  </a:lnTo>
                  <a:lnTo>
                    <a:pt x="0" y="1870075"/>
                  </a:lnTo>
                  <a:close/>
                </a:path>
              </a:pathLst>
            </a:custGeom>
            <a:ln w="12700">
              <a:solidFill>
                <a:srgbClr val="1FAD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4047" y="5358382"/>
              <a:ext cx="5783580" cy="1394460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1600200" y="5477509"/>
            <a:ext cx="432308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932180" algn="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6C0F13"/>
                </a:solidFill>
                <a:latin typeface="Times New Roman"/>
                <a:cs typeface="Times New Roman"/>
              </a:rPr>
              <a:t>Решение </a:t>
            </a:r>
            <a:r>
              <a:rPr sz="1800" b="1" i="1" dirty="0">
                <a:solidFill>
                  <a:srgbClr val="6C0F13"/>
                </a:solidFill>
                <a:latin typeface="Times New Roman"/>
                <a:cs typeface="Times New Roman"/>
              </a:rPr>
              <a:t>о </a:t>
            </a:r>
            <a:r>
              <a:rPr sz="1800" b="1" i="1" spc="-10" dirty="0">
                <a:solidFill>
                  <a:srgbClr val="6C0F13"/>
                </a:solidFill>
                <a:latin typeface="Times New Roman"/>
                <a:cs typeface="Times New Roman"/>
              </a:rPr>
              <a:t>допуске обучающихся  </a:t>
            </a:r>
            <a:r>
              <a:rPr sz="1800" b="1" i="1" dirty="0">
                <a:solidFill>
                  <a:srgbClr val="6C0F13"/>
                </a:solidFill>
                <a:latin typeface="Times New Roman"/>
                <a:cs typeface="Times New Roman"/>
              </a:rPr>
              <a:t>к </a:t>
            </a:r>
            <a:r>
              <a:rPr sz="1800" b="1" i="1" spc="-10" dirty="0">
                <a:solidFill>
                  <a:srgbClr val="6C0F13"/>
                </a:solidFill>
                <a:latin typeface="Times New Roman"/>
                <a:cs typeface="Times New Roman"/>
              </a:rPr>
              <a:t>государственной итоговой аттестации  </a:t>
            </a:r>
            <a:r>
              <a:rPr sz="1800" b="1" i="1" spc="-5" dirty="0">
                <a:solidFill>
                  <a:srgbClr val="6C0F13"/>
                </a:solidFill>
                <a:latin typeface="Times New Roman"/>
                <a:cs typeface="Times New Roman"/>
              </a:rPr>
              <a:t>принимается на </a:t>
            </a:r>
            <a:r>
              <a:rPr sz="1800" b="1" i="1" spc="-20" dirty="0">
                <a:solidFill>
                  <a:srgbClr val="6C0F13"/>
                </a:solidFill>
                <a:latin typeface="Times New Roman"/>
                <a:cs typeface="Times New Roman"/>
              </a:rPr>
              <a:t>педагогическом </a:t>
            </a:r>
            <a:r>
              <a:rPr sz="1800" b="1" i="1" spc="-25" dirty="0">
                <a:solidFill>
                  <a:srgbClr val="6C0F13"/>
                </a:solidFill>
                <a:latin typeface="Times New Roman"/>
                <a:cs typeface="Times New Roman"/>
              </a:rPr>
              <a:t>совете  </a:t>
            </a:r>
            <a:r>
              <a:rPr sz="1800" b="1" i="1" spc="-10" dirty="0">
                <a:solidFill>
                  <a:srgbClr val="6C0F13"/>
                </a:solidFill>
                <a:latin typeface="Times New Roman"/>
                <a:cs typeface="Times New Roman"/>
              </a:rPr>
              <a:t>образовательного учреждения.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22" name="object 2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0" y="5357838"/>
            <a:ext cx="1285842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85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73" y="4174"/>
            <a:ext cx="1451548" cy="85307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5447" y="2263139"/>
            <a:ext cx="8901683" cy="103784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63827" y="2295652"/>
            <a:ext cx="6887209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793365" algn="l"/>
              </a:tabLst>
            </a:pPr>
            <a:r>
              <a:rPr sz="5400" spc="-15" dirty="0"/>
              <a:t>Спасибо	</a:t>
            </a:r>
            <a:r>
              <a:rPr sz="5400" dirty="0"/>
              <a:t>за</a:t>
            </a:r>
            <a:r>
              <a:rPr sz="5400" spc="-95" dirty="0"/>
              <a:t> </a:t>
            </a:r>
            <a:r>
              <a:rPr sz="5400" spc="-5" dirty="0"/>
              <a:t>внимание!</a:t>
            </a:r>
            <a:endParaRPr sz="5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3273" y="0"/>
            <a:ext cx="9110980" cy="857250"/>
            <a:chOff x="33273" y="0"/>
            <a:chExt cx="9110980" cy="8572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273" y="4174"/>
              <a:ext cx="1451548" cy="85307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21892" y="0"/>
              <a:ext cx="7722108" cy="75437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549144" y="41909"/>
            <a:ext cx="547497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Количество </a:t>
            </a:r>
            <a:r>
              <a:rPr dirty="0"/>
              <a:t>и </a:t>
            </a:r>
            <a:r>
              <a:rPr spc="-10" dirty="0"/>
              <a:t>перечень</a:t>
            </a:r>
            <a:r>
              <a:rPr spc="-95" dirty="0"/>
              <a:t> </a:t>
            </a:r>
            <a:r>
              <a:rPr spc="-15" dirty="0"/>
              <a:t>экзаменов</a:t>
            </a: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580" y="1709927"/>
            <a:ext cx="9002267" cy="72237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042920" y="1765808"/>
            <a:ext cx="3059430" cy="610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37820">
              <a:lnSpc>
                <a:spcPct val="1067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Times New Roman"/>
                <a:cs typeface="Times New Roman"/>
              </a:rPr>
              <a:t>2 </a:t>
            </a:r>
            <a:r>
              <a:rPr sz="18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обязательных </a:t>
            </a:r>
            <a:r>
              <a:rPr sz="1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экзамена  </a:t>
            </a:r>
            <a:r>
              <a:rPr sz="18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(русский </a:t>
            </a:r>
            <a:r>
              <a:rPr sz="1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язык </a:t>
            </a:r>
            <a:r>
              <a:rPr sz="1800" b="1" dirty="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sz="1800" b="1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Times New Roman"/>
                <a:cs typeface="Times New Roman"/>
              </a:rPr>
              <a:t>математика)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10082" y="615441"/>
            <a:ext cx="3952875" cy="1208405"/>
            <a:chOff x="510082" y="615441"/>
            <a:chExt cx="3952875" cy="1208405"/>
          </a:xfrm>
        </p:grpSpPr>
        <p:sp>
          <p:nvSpPr>
            <p:cNvPr id="9" name="object 9"/>
            <p:cNvSpPr/>
            <p:nvPr/>
          </p:nvSpPr>
          <p:spPr>
            <a:xfrm>
              <a:off x="686244" y="642873"/>
              <a:ext cx="3600450" cy="1152525"/>
            </a:xfrm>
            <a:custGeom>
              <a:avLst/>
              <a:gdLst/>
              <a:ahLst/>
              <a:cxnLst/>
              <a:rect l="l" t="t" r="r" b="b"/>
              <a:pathLst>
                <a:path w="3600450" h="1152525">
                  <a:moveTo>
                    <a:pt x="2699956" y="0"/>
                  </a:moveTo>
                  <a:lnTo>
                    <a:pt x="899985" y="0"/>
                  </a:lnTo>
                  <a:lnTo>
                    <a:pt x="899985" y="576072"/>
                  </a:lnTo>
                  <a:lnTo>
                    <a:pt x="0" y="576072"/>
                  </a:lnTo>
                  <a:lnTo>
                    <a:pt x="1800034" y="1152016"/>
                  </a:lnTo>
                  <a:lnTo>
                    <a:pt x="3600005" y="576072"/>
                  </a:lnTo>
                  <a:lnTo>
                    <a:pt x="2699956" y="576072"/>
                  </a:lnTo>
                  <a:lnTo>
                    <a:pt x="2699956" y="0"/>
                  </a:lnTo>
                  <a:close/>
                </a:path>
              </a:pathLst>
            </a:custGeom>
            <a:solidFill>
              <a:srgbClr val="F1A3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10082" y="615441"/>
              <a:ext cx="3952875" cy="1208405"/>
            </a:xfrm>
            <a:custGeom>
              <a:avLst/>
              <a:gdLst/>
              <a:ahLst/>
              <a:cxnLst/>
              <a:rect l="l" t="t" r="r" b="b"/>
              <a:pathLst>
                <a:path w="3952875" h="1208405">
                  <a:moveTo>
                    <a:pt x="2903677" y="0"/>
                  </a:moveTo>
                  <a:lnTo>
                    <a:pt x="1048715" y="0"/>
                  </a:lnTo>
                  <a:lnTo>
                    <a:pt x="1048715" y="575945"/>
                  </a:lnTo>
                  <a:lnTo>
                    <a:pt x="0" y="575945"/>
                  </a:lnTo>
                  <a:lnTo>
                    <a:pt x="1976196" y="1208405"/>
                  </a:lnTo>
                  <a:lnTo>
                    <a:pt x="2084525" y="1173734"/>
                  </a:lnTo>
                  <a:lnTo>
                    <a:pt x="1976196" y="1173734"/>
                  </a:lnTo>
                  <a:lnTo>
                    <a:pt x="211404" y="608965"/>
                  </a:lnTo>
                  <a:lnTo>
                    <a:pt x="1081608" y="608965"/>
                  </a:lnTo>
                  <a:lnTo>
                    <a:pt x="1081608" y="33020"/>
                  </a:lnTo>
                  <a:lnTo>
                    <a:pt x="2903677" y="33020"/>
                  </a:lnTo>
                  <a:lnTo>
                    <a:pt x="2903677" y="0"/>
                  </a:lnTo>
                  <a:close/>
                </a:path>
                <a:path w="3952875" h="1208405">
                  <a:moveTo>
                    <a:pt x="2903677" y="33020"/>
                  </a:moveTo>
                  <a:lnTo>
                    <a:pt x="2870657" y="33020"/>
                  </a:lnTo>
                  <a:lnTo>
                    <a:pt x="2870657" y="608965"/>
                  </a:lnTo>
                  <a:lnTo>
                    <a:pt x="3740988" y="608965"/>
                  </a:lnTo>
                  <a:lnTo>
                    <a:pt x="1976196" y="1173734"/>
                  </a:lnTo>
                  <a:lnTo>
                    <a:pt x="2084525" y="1173734"/>
                  </a:lnTo>
                  <a:lnTo>
                    <a:pt x="3952316" y="575945"/>
                  </a:lnTo>
                  <a:lnTo>
                    <a:pt x="2903677" y="575945"/>
                  </a:lnTo>
                  <a:lnTo>
                    <a:pt x="2903677" y="33020"/>
                  </a:lnTo>
                  <a:close/>
                </a:path>
                <a:path w="3952875" h="1208405">
                  <a:moveTo>
                    <a:pt x="2859608" y="43942"/>
                  </a:moveTo>
                  <a:lnTo>
                    <a:pt x="1092657" y="43942"/>
                  </a:lnTo>
                  <a:lnTo>
                    <a:pt x="1092657" y="620013"/>
                  </a:lnTo>
                  <a:lnTo>
                    <a:pt x="281863" y="620013"/>
                  </a:lnTo>
                  <a:lnTo>
                    <a:pt x="1976196" y="1162177"/>
                  </a:lnTo>
                  <a:lnTo>
                    <a:pt x="2012312" y="1150620"/>
                  </a:lnTo>
                  <a:lnTo>
                    <a:pt x="1976196" y="1150620"/>
                  </a:lnTo>
                  <a:lnTo>
                    <a:pt x="352336" y="630936"/>
                  </a:lnTo>
                  <a:lnTo>
                    <a:pt x="1103706" y="630936"/>
                  </a:lnTo>
                  <a:lnTo>
                    <a:pt x="1103706" y="54991"/>
                  </a:lnTo>
                  <a:lnTo>
                    <a:pt x="2859608" y="54991"/>
                  </a:lnTo>
                  <a:lnTo>
                    <a:pt x="2859608" y="43942"/>
                  </a:lnTo>
                  <a:close/>
                </a:path>
                <a:path w="3952875" h="1208405">
                  <a:moveTo>
                    <a:pt x="2859608" y="54991"/>
                  </a:moveTo>
                  <a:lnTo>
                    <a:pt x="2848686" y="54991"/>
                  </a:lnTo>
                  <a:lnTo>
                    <a:pt x="2848686" y="630936"/>
                  </a:lnTo>
                  <a:lnTo>
                    <a:pt x="3600018" y="630936"/>
                  </a:lnTo>
                  <a:lnTo>
                    <a:pt x="1976196" y="1150620"/>
                  </a:lnTo>
                  <a:lnTo>
                    <a:pt x="2012312" y="1150620"/>
                  </a:lnTo>
                  <a:lnTo>
                    <a:pt x="3670503" y="620013"/>
                  </a:lnTo>
                  <a:lnTo>
                    <a:pt x="2859608" y="620013"/>
                  </a:lnTo>
                  <a:lnTo>
                    <a:pt x="2859608" y="54991"/>
                  </a:lnTo>
                  <a:close/>
                </a:path>
              </a:pathLst>
            </a:custGeom>
            <a:solidFill>
              <a:srgbClr val="1E76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718817" y="599694"/>
            <a:ext cx="153606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9B2C2A"/>
                </a:solidFill>
                <a:latin typeface="Times New Roman"/>
                <a:cs typeface="Times New Roman"/>
              </a:rPr>
              <a:t>Для </a:t>
            </a:r>
            <a:r>
              <a:rPr sz="1200" b="1" spc="-10" dirty="0">
                <a:solidFill>
                  <a:srgbClr val="9B2C2A"/>
                </a:solidFill>
                <a:latin typeface="Times New Roman"/>
                <a:cs typeface="Times New Roman"/>
              </a:rPr>
              <a:t>продолжения  обучения </a:t>
            </a:r>
            <a:r>
              <a:rPr sz="1200" b="1" dirty="0">
                <a:solidFill>
                  <a:srgbClr val="9B2C2A"/>
                </a:solidFill>
                <a:latin typeface="Times New Roman"/>
                <a:cs typeface="Times New Roman"/>
              </a:rPr>
              <a:t>в  общео</a:t>
            </a:r>
            <a:r>
              <a:rPr sz="1200" b="1" spc="-5" dirty="0">
                <a:solidFill>
                  <a:srgbClr val="9B2C2A"/>
                </a:solidFill>
                <a:latin typeface="Times New Roman"/>
                <a:cs typeface="Times New Roman"/>
              </a:rPr>
              <a:t>бра</a:t>
            </a:r>
            <a:r>
              <a:rPr sz="1200" b="1" spc="-15" dirty="0">
                <a:solidFill>
                  <a:srgbClr val="9B2C2A"/>
                </a:solidFill>
                <a:latin typeface="Times New Roman"/>
                <a:cs typeface="Times New Roman"/>
              </a:rPr>
              <a:t>з</a:t>
            </a:r>
            <a:r>
              <a:rPr sz="1200" b="1" spc="-35" dirty="0">
                <a:solidFill>
                  <a:srgbClr val="9B2C2A"/>
                </a:solidFill>
                <a:latin typeface="Times New Roman"/>
                <a:cs typeface="Times New Roman"/>
              </a:rPr>
              <a:t>о</a:t>
            </a:r>
            <a:r>
              <a:rPr sz="1200" b="1" dirty="0">
                <a:solidFill>
                  <a:srgbClr val="9B2C2A"/>
                </a:solidFill>
                <a:latin typeface="Times New Roman"/>
                <a:cs typeface="Times New Roman"/>
              </a:rPr>
              <a:t>в</a:t>
            </a:r>
            <a:r>
              <a:rPr sz="1200" b="1" spc="-35" dirty="0">
                <a:solidFill>
                  <a:srgbClr val="9B2C2A"/>
                </a:solidFill>
                <a:latin typeface="Times New Roman"/>
                <a:cs typeface="Times New Roman"/>
              </a:rPr>
              <a:t>а</a:t>
            </a:r>
            <a:r>
              <a:rPr sz="1200" b="1" spc="-5" dirty="0">
                <a:solidFill>
                  <a:srgbClr val="9B2C2A"/>
                </a:solidFill>
                <a:latin typeface="Times New Roman"/>
                <a:cs typeface="Times New Roman"/>
              </a:rPr>
              <a:t>тел</a:t>
            </a:r>
            <a:r>
              <a:rPr sz="1200" b="1" dirty="0">
                <a:solidFill>
                  <a:srgbClr val="9B2C2A"/>
                </a:solidFill>
                <a:latin typeface="Times New Roman"/>
                <a:cs typeface="Times New Roman"/>
              </a:rPr>
              <a:t>ьной  </a:t>
            </a:r>
            <a:r>
              <a:rPr sz="1200" b="1" spc="-5" dirty="0">
                <a:solidFill>
                  <a:srgbClr val="9B2C2A"/>
                </a:solidFill>
                <a:latin typeface="Times New Roman"/>
                <a:cs typeface="Times New Roman"/>
              </a:rPr>
              <a:t>организации</a:t>
            </a:r>
            <a:endParaRPr sz="12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200" b="1" dirty="0">
                <a:solidFill>
                  <a:srgbClr val="9B2C2A"/>
                </a:solidFill>
                <a:latin typeface="Times New Roman"/>
                <a:cs typeface="Times New Roman"/>
              </a:rPr>
              <a:t>(10</a:t>
            </a:r>
            <a:r>
              <a:rPr sz="1200" b="1" spc="-5" dirty="0">
                <a:solidFill>
                  <a:srgbClr val="9B2C2A"/>
                </a:solidFill>
                <a:latin typeface="Times New Roman"/>
                <a:cs typeface="Times New Roman"/>
              </a:rPr>
              <a:t> класс)</a:t>
            </a:r>
            <a:endParaRPr sz="1200">
              <a:latin typeface="Times New Roman"/>
              <a:cs typeface="Times New Roman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225034" y="615441"/>
            <a:ext cx="3919220" cy="1208405"/>
            <a:chOff x="5225034" y="615441"/>
            <a:chExt cx="3919220" cy="1208405"/>
          </a:xfrm>
        </p:grpSpPr>
        <p:sp>
          <p:nvSpPr>
            <p:cNvPr id="13" name="object 13"/>
            <p:cNvSpPr/>
            <p:nvPr/>
          </p:nvSpPr>
          <p:spPr>
            <a:xfrm>
              <a:off x="5401183" y="642873"/>
              <a:ext cx="3600450" cy="1152525"/>
            </a:xfrm>
            <a:custGeom>
              <a:avLst/>
              <a:gdLst/>
              <a:ahLst/>
              <a:cxnLst/>
              <a:rect l="l" t="t" r="r" b="b"/>
              <a:pathLst>
                <a:path w="3600450" h="1152525">
                  <a:moveTo>
                    <a:pt x="2700019" y="0"/>
                  </a:moveTo>
                  <a:lnTo>
                    <a:pt x="899921" y="0"/>
                  </a:lnTo>
                  <a:lnTo>
                    <a:pt x="899921" y="576072"/>
                  </a:lnTo>
                  <a:lnTo>
                    <a:pt x="0" y="576072"/>
                  </a:lnTo>
                  <a:lnTo>
                    <a:pt x="1799970" y="1152016"/>
                  </a:lnTo>
                  <a:lnTo>
                    <a:pt x="3599941" y="576072"/>
                  </a:lnTo>
                  <a:lnTo>
                    <a:pt x="2700019" y="576072"/>
                  </a:lnTo>
                  <a:lnTo>
                    <a:pt x="2700019" y="0"/>
                  </a:lnTo>
                  <a:close/>
                </a:path>
              </a:pathLst>
            </a:custGeom>
            <a:solidFill>
              <a:srgbClr val="F1A3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225034" y="615441"/>
              <a:ext cx="3919220" cy="1208405"/>
            </a:xfrm>
            <a:custGeom>
              <a:avLst/>
              <a:gdLst/>
              <a:ahLst/>
              <a:cxnLst/>
              <a:rect l="l" t="t" r="r" b="b"/>
              <a:pathLst>
                <a:path w="3919220" h="1208405">
                  <a:moveTo>
                    <a:pt x="2903600" y="0"/>
                  </a:moveTo>
                  <a:lnTo>
                    <a:pt x="1048639" y="0"/>
                  </a:lnTo>
                  <a:lnTo>
                    <a:pt x="1048639" y="575945"/>
                  </a:lnTo>
                  <a:lnTo>
                    <a:pt x="0" y="575945"/>
                  </a:lnTo>
                  <a:lnTo>
                    <a:pt x="1976119" y="1208405"/>
                  </a:lnTo>
                  <a:lnTo>
                    <a:pt x="2084449" y="1173734"/>
                  </a:lnTo>
                  <a:lnTo>
                    <a:pt x="1976119" y="1173734"/>
                  </a:lnTo>
                  <a:lnTo>
                    <a:pt x="211327" y="608965"/>
                  </a:lnTo>
                  <a:lnTo>
                    <a:pt x="1081658" y="608965"/>
                  </a:lnTo>
                  <a:lnTo>
                    <a:pt x="1081658" y="33020"/>
                  </a:lnTo>
                  <a:lnTo>
                    <a:pt x="2903600" y="33020"/>
                  </a:lnTo>
                  <a:lnTo>
                    <a:pt x="2903600" y="0"/>
                  </a:lnTo>
                  <a:close/>
                </a:path>
                <a:path w="3919220" h="1208405">
                  <a:moveTo>
                    <a:pt x="2903600" y="33020"/>
                  </a:moveTo>
                  <a:lnTo>
                    <a:pt x="2870581" y="33020"/>
                  </a:lnTo>
                  <a:lnTo>
                    <a:pt x="2870581" y="608965"/>
                  </a:lnTo>
                  <a:lnTo>
                    <a:pt x="3740912" y="608965"/>
                  </a:lnTo>
                  <a:lnTo>
                    <a:pt x="1976119" y="1173734"/>
                  </a:lnTo>
                  <a:lnTo>
                    <a:pt x="2084449" y="1173734"/>
                  </a:lnTo>
                  <a:lnTo>
                    <a:pt x="3918966" y="586594"/>
                  </a:lnTo>
                  <a:lnTo>
                    <a:pt x="3918966" y="575945"/>
                  </a:lnTo>
                  <a:lnTo>
                    <a:pt x="2903600" y="575945"/>
                  </a:lnTo>
                  <a:lnTo>
                    <a:pt x="2903600" y="33020"/>
                  </a:lnTo>
                  <a:close/>
                </a:path>
                <a:path w="3919220" h="1208405">
                  <a:moveTo>
                    <a:pt x="2859659" y="43942"/>
                  </a:moveTo>
                  <a:lnTo>
                    <a:pt x="1092580" y="43942"/>
                  </a:lnTo>
                  <a:lnTo>
                    <a:pt x="1092580" y="620013"/>
                  </a:lnTo>
                  <a:lnTo>
                    <a:pt x="281813" y="620013"/>
                  </a:lnTo>
                  <a:lnTo>
                    <a:pt x="1976119" y="1162177"/>
                  </a:lnTo>
                  <a:lnTo>
                    <a:pt x="2012236" y="1150620"/>
                  </a:lnTo>
                  <a:lnTo>
                    <a:pt x="1976119" y="1150620"/>
                  </a:lnTo>
                  <a:lnTo>
                    <a:pt x="352298" y="630936"/>
                  </a:lnTo>
                  <a:lnTo>
                    <a:pt x="1103629" y="630936"/>
                  </a:lnTo>
                  <a:lnTo>
                    <a:pt x="1103629" y="54991"/>
                  </a:lnTo>
                  <a:lnTo>
                    <a:pt x="2859659" y="54991"/>
                  </a:lnTo>
                  <a:lnTo>
                    <a:pt x="2859659" y="43942"/>
                  </a:lnTo>
                  <a:close/>
                </a:path>
                <a:path w="3919220" h="1208405">
                  <a:moveTo>
                    <a:pt x="2859659" y="54991"/>
                  </a:moveTo>
                  <a:lnTo>
                    <a:pt x="2848610" y="54991"/>
                  </a:lnTo>
                  <a:lnTo>
                    <a:pt x="2848610" y="630936"/>
                  </a:lnTo>
                  <a:lnTo>
                    <a:pt x="3599941" y="630936"/>
                  </a:lnTo>
                  <a:lnTo>
                    <a:pt x="1976119" y="1150620"/>
                  </a:lnTo>
                  <a:lnTo>
                    <a:pt x="2012236" y="1150620"/>
                  </a:lnTo>
                  <a:lnTo>
                    <a:pt x="3670426" y="620013"/>
                  </a:lnTo>
                  <a:lnTo>
                    <a:pt x="2859659" y="620013"/>
                  </a:lnTo>
                  <a:lnTo>
                    <a:pt x="2859659" y="54991"/>
                  </a:lnTo>
                  <a:close/>
                </a:path>
              </a:pathLst>
            </a:custGeom>
            <a:solidFill>
              <a:srgbClr val="1E76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6521704" y="599694"/>
            <a:ext cx="136017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945" marR="59055" algn="ctr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9B2C2A"/>
                </a:solidFill>
                <a:latin typeface="Times New Roman"/>
                <a:cs typeface="Times New Roman"/>
              </a:rPr>
              <a:t>Для</a:t>
            </a:r>
            <a:r>
              <a:rPr sz="1200" b="1" spc="-85" dirty="0">
                <a:solidFill>
                  <a:srgbClr val="9B2C2A"/>
                </a:solidFill>
                <a:latin typeface="Times New Roman"/>
                <a:cs typeface="Times New Roman"/>
              </a:rPr>
              <a:t> </a:t>
            </a:r>
            <a:r>
              <a:rPr sz="1200" b="1" spc="-10" dirty="0">
                <a:solidFill>
                  <a:srgbClr val="9B2C2A"/>
                </a:solidFill>
                <a:latin typeface="Times New Roman"/>
                <a:cs typeface="Times New Roman"/>
              </a:rPr>
              <a:t>продолжения  обучения</a:t>
            </a:r>
            <a:r>
              <a:rPr sz="1200" b="1" spc="-15" dirty="0">
                <a:solidFill>
                  <a:srgbClr val="9B2C2A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9B2C2A"/>
                </a:solidFill>
                <a:latin typeface="Times New Roman"/>
                <a:cs typeface="Times New Roman"/>
              </a:rPr>
              <a:t>в</a:t>
            </a:r>
            <a:endParaRPr sz="1200">
              <a:latin typeface="Times New Roman"/>
              <a:cs typeface="Times New Roman"/>
            </a:endParaRPr>
          </a:p>
          <a:p>
            <a:pPr marL="12065" marR="5080" algn="ctr">
              <a:lnSpc>
                <a:spcPct val="100000"/>
              </a:lnSpc>
            </a:pPr>
            <a:r>
              <a:rPr sz="1200" b="1" spc="-5" dirty="0">
                <a:solidFill>
                  <a:srgbClr val="9B2C2A"/>
                </a:solidFill>
                <a:latin typeface="Times New Roman"/>
                <a:cs typeface="Times New Roman"/>
              </a:rPr>
              <a:t>пр</a:t>
            </a:r>
            <a:r>
              <a:rPr sz="1200" b="1" dirty="0">
                <a:solidFill>
                  <a:srgbClr val="9B2C2A"/>
                </a:solidFill>
                <a:latin typeface="Times New Roman"/>
                <a:cs typeface="Times New Roman"/>
              </a:rPr>
              <a:t>о</a:t>
            </a:r>
            <a:r>
              <a:rPr sz="1200" b="1" spc="-25" dirty="0">
                <a:solidFill>
                  <a:srgbClr val="9B2C2A"/>
                </a:solidFill>
                <a:latin typeface="Times New Roman"/>
                <a:cs typeface="Times New Roman"/>
              </a:rPr>
              <a:t>ф</a:t>
            </a:r>
            <a:r>
              <a:rPr sz="1200" b="1" spc="10" dirty="0">
                <a:solidFill>
                  <a:srgbClr val="9B2C2A"/>
                </a:solidFill>
                <a:latin typeface="Times New Roman"/>
                <a:cs typeface="Times New Roman"/>
              </a:rPr>
              <a:t>е</a:t>
            </a:r>
            <a:r>
              <a:rPr sz="1200" b="1" dirty="0">
                <a:solidFill>
                  <a:srgbClr val="9B2C2A"/>
                </a:solidFill>
                <a:latin typeface="Times New Roman"/>
                <a:cs typeface="Times New Roman"/>
              </a:rPr>
              <a:t>ссио</a:t>
            </a:r>
            <a:r>
              <a:rPr sz="1200" b="1" spc="-5" dirty="0">
                <a:solidFill>
                  <a:srgbClr val="9B2C2A"/>
                </a:solidFill>
                <a:latin typeface="Times New Roman"/>
                <a:cs typeface="Times New Roman"/>
              </a:rPr>
              <a:t>н</a:t>
            </a:r>
            <a:r>
              <a:rPr sz="1200" b="1" spc="5" dirty="0">
                <a:solidFill>
                  <a:srgbClr val="9B2C2A"/>
                </a:solidFill>
                <a:latin typeface="Times New Roman"/>
                <a:cs typeface="Times New Roman"/>
              </a:rPr>
              <a:t>а</a:t>
            </a:r>
            <a:r>
              <a:rPr sz="1200" b="1" dirty="0">
                <a:solidFill>
                  <a:srgbClr val="9B2C2A"/>
                </a:solidFill>
                <a:latin typeface="Times New Roman"/>
                <a:cs typeface="Times New Roman"/>
              </a:rPr>
              <a:t>ль</a:t>
            </a:r>
            <a:r>
              <a:rPr sz="1200" b="1" spc="-5" dirty="0">
                <a:solidFill>
                  <a:srgbClr val="9B2C2A"/>
                </a:solidFill>
                <a:latin typeface="Times New Roman"/>
                <a:cs typeface="Times New Roman"/>
              </a:rPr>
              <a:t>н</a:t>
            </a:r>
            <a:r>
              <a:rPr sz="1200" b="1" dirty="0">
                <a:solidFill>
                  <a:srgbClr val="9B2C2A"/>
                </a:solidFill>
                <a:latin typeface="Times New Roman"/>
                <a:cs typeface="Times New Roman"/>
              </a:rPr>
              <a:t>ых  </a:t>
            </a:r>
            <a:r>
              <a:rPr sz="1200" b="1" spc="-10" dirty="0">
                <a:solidFill>
                  <a:srgbClr val="9B2C2A"/>
                </a:solidFill>
                <a:latin typeface="Times New Roman"/>
                <a:cs typeface="Times New Roman"/>
              </a:rPr>
              <a:t>образовательных  </a:t>
            </a:r>
            <a:r>
              <a:rPr sz="1200" b="1" spc="-5" dirty="0">
                <a:solidFill>
                  <a:srgbClr val="9B2C2A"/>
                </a:solidFill>
                <a:latin typeface="Times New Roman"/>
                <a:cs typeface="Times New Roman"/>
              </a:rPr>
              <a:t>организациях</a:t>
            </a:r>
            <a:endParaRPr sz="1200">
              <a:latin typeface="Times New Roman"/>
              <a:cs typeface="Times New Roman"/>
            </a:endParaRPr>
          </a:p>
        </p:txBody>
      </p:sp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7160" y="2852927"/>
            <a:ext cx="3963923" cy="1444751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478536" y="2947162"/>
            <a:ext cx="3286760" cy="1305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95"/>
              </a:spcBef>
            </a:pP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2 </a:t>
            </a:r>
            <a:r>
              <a:rPr sz="1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экзамена </a:t>
            </a: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по</a:t>
            </a:r>
            <a:r>
              <a:rPr sz="1400" b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выбору:</a:t>
            </a:r>
            <a:endParaRPr sz="1400">
              <a:latin typeface="Times New Roman"/>
              <a:cs typeface="Times New Roman"/>
            </a:endParaRPr>
          </a:p>
          <a:p>
            <a:pPr marL="1270" algn="ctr">
              <a:lnSpc>
                <a:spcPct val="100000"/>
              </a:lnSpc>
            </a:pP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профильное </a:t>
            </a:r>
            <a:r>
              <a:rPr sz="1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обучение </a:t>
            </a: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– </a:t>
            </a:r>
            <a:r>
              <a:rPr sz="1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экзамены</a:t>
            </a:r>
            <a:r>
              <a:rPr sz="1400" b="1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endParaRPr sz="1400">
              <a:latin typeface="Times New Roman"/>
              <a:cs typeface="Times New Roman"/>
            </a:endParaRPr>
          </a:p>
          <a:p>
            <a:pPr marL="81915" marR="73025" algn="ctr">
              <a:lnSpc>
                <a:spcPct val="100000"/>
              </a:lnSpc>
            </a:pPr>
            <a:r>
              <a:rPr sz="1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соответствии </a:t>
            </a: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с конкретным профилем  </a:t>
            </a:r>
            <a:r>
              <a:rPr sz="1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обучения;</a:t>
            </a:r>
            <a:endParaRPr sz="1400">
              <a:latin typeface="Times New Roman"/>
              <a:cs typeface="Times New Roman"/>
            </a:endParaRPr>
          </a:p>
          <a:p>
            <a:pPr marL="12700" marR="5080" algn="ctr">
              <a:lnSpc>
                <a:spcPct val="100000"/>
              </a:lnSpc>
            </a:pPr>
            <a:r>
              <a:rPr sz="1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обучение </a:t>
            </a: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по </a:t>
            </a:r>
            <a:r>
              <a:rPr sz="1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индивидуальному учебному  плану </a:t>
            </a: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– на </a:t>
            </a:r>
            <a:r>
              <a:rPr sz="1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выбор</a:t>
            </a:r>
            <a:r>
              <a:rPr sz="14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обучающегося</a:t>
            </a:r>
            <a:endParaRPr sz="1400">
              <a:latin typeface="Times New Roman"/>
              <a:cs typeface="Times New Roman"/>
            </a:endParaRPr>
          </a:p>
        </p:txBody>
      </p:sp>
      <p:pic>
        <p:nvPicPr>
          <p:cNvPr id="18" name="object 1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106923" y="2852927"/>
            <a:ext cx="3963924" cy="1408175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5456428" y="3373882"/>
            <a:ext cx="327279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59180" marR="5080" indent="-1047115">
              <a:lnSpc>
                <a:spcPct val="100000"/>
              </a:lnSpc>
              <a:spcBef>
                <a:spcPts val="95"/>
              </a:spcBef>
            </a:pP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2 </a:t>
            </a:r>
            <a:r>
              <a:rPr sz="1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экзамена </a:t>
            </a: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по </a:t>
            </a:r>
            <a:r>
              <a:rPr sz="1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выбору </a:t>
            </a: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– любые на </a:t>
            </a:r>
            <a:r>
              <a:rPr sz="1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выбор  обучающегося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142836" y="2258441"/>
            <a:ext cx="8811895" cy="4491355"/>
            <a:chOff x="142836" y="2258441"/>
            <a:chExt cx="8811895" cy="4491355"/>
          </a:xfrm>
        </p:grpSpPr>
        <p:sp>
          <p:nvSpPr>
            <p:cNvPr id="21" name="object 21"/>
            <p:cNvSpPr/>
            <p:nvPr/>
          </p:nvSpPr>
          <p:spPr>
            <a:xfrm>
              <a:off x="2000250" y="2286000"/>
              <a:ext cx="828040" cy="720090"/>
            </a:xfrm>
            <a:custGeom>
              <a:avLst/>
              <a:gdLst/>
              <a:ahLst/>
              <a:cxnLst/>
              <a:rect l="l" t="t" r="r" b="b"/>
              <a:pathLst>
                <a:path w="828039" h="720089">
                  <a:moveTo>
                    <a:pt x="621030" y="0"/>
                  </a:moveTo>
                  <a:lnTo>
                    <a:pt x="207010" y="0"/>
                  </a:lnTo>
                  <a:lnTo>
                    <a:pt x="207010" y="360045"/>
                  </a:lnTo>
                  <a:lnTo>
                    <a:pt x="0" y="360045"/>
                  </a:lnTo>
                  <a:lnTo>
                    <a:pt x="414019" y="719963"/>
                  </a:lnTo>
                  <a:lnTo>
                    <a:pt x="828039" y="360045"/>
                  </a:lnTo>
                  <a:lnTo>
                    <a:pt x="621030" y="360045"/>
                  </a:lnTo>
                  <a:lnTo>
                    <a:pt x="621030" y="0"/>
                  </a:lnTo>
                  <a:close/>
                </a:path>
              </a:pathLst>
            </a:custGeom>
            <a:solidFill>
              <a:srgbClr val="EB76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926716" y="2258441"/>
              <a:ext cx="975360" cy="784225"/>
            </a:xfrm>
            <a:custGeom>
              <a:avLst/>
              <a:gdLst/>
              <a:ahLst/>
              <a:cxnLst/>
              <a:rect l="l" t="t" r="r" b="b"/>
              <a:pathLst>
                <a:path w="975360" h="784225">
                  <a:moveTo>
                    <a:pt x="721994" y="0"/>
                  </a:moveTo>
                  <a:lnTo>
                    <a:pt x="252983" y="0"/>
                  </a:lnTo>
                  <a:lnTo>
                    <a:pt x="252983" y="360045"/>
                  </a:lnTo>
                  <a:lnTo>
                    <a:pt x="0" y="360045"/>
                  </a:lnTo>
                  <a:lnTo>
                    <a:pt x="487552" y="783971"/>
                  </a:lnTo>
                  <a:lnTo>
                    <a:pt x="537798" y="740283"/>
                  </a:lnTo>
                  <a:lnTo>
                    <a:pt x="487552" y="740283"/>
                  </a:lnTo>
                  <a:lnTo>
                    <a:pt x="88264" y="393064"/>
                  </a:lnTo>
                  <a:lnTo>
                    <a:pt x="286003" y="393064"/>
                  </a:lnTo>
                  <a:lnTo>
                    <a:pt x="286003" y="33020"/>
                  </a:lnTo>
                  <a:lnTo>
                    <a:pt x="721994" y="33020"/>
                  </a:lnTo>
                  <a:lnTo>
                    <a:pt x="721994" y="0"/>
                  </a:lnTo>
                  <a:close/>
                </a:path>
                <a:path w="975360" h="784225">
                  <a:moveTo>
                    <a:pt x="721994" y="33020"/>
                  </a:moveTo>
                  <a:lnTo>
                    <a:pt x="688975" y="33020"/>
                  </a:lnTo>
                  <a:lnTo>
                    <a:pt x="688975" y="393064"/>
                  </a:lnTo>
                  <a:lnTo>
                    <a:pt x="886840" y="393064"/>
                  </a:lnTo>
                  <a:lnTo>
                    <a:pt x="487552" y="740283"/>
                  </a:lnTo>
                  <a:lnTo>
                    <a:pt x="537798" y="740283"/>
                  </a:lnTo>
                  <a:lnTo>
                    <a:pt x="975106" y="360045"/>
                  </a:lnTo>
                  <a:lnTo>
                    <a:pt x="721994" y="360045"/>
                  </a:lnTo>
                  <a:lnTo>
                    <a:pt x="721994" y="33020"/>
                  </a:lnTo>
                  <a:close/>
                </a:path>
                <a:path w="975360" h="784225">
                  <a:moveTo>
                    <a:pt x="678052" y="44069"/>
                  </a:moveTo>
                  <a:lnTo>
                    <a:pt x="297052" y="44069"/>
                  </a:lnTo>
                  <a:lnTo>
                    <a:pt x="297052" y="403987"/>
                  </a:lnTo>
                  <a:lnTo>
                    <a:pt x="117601" y="403987"/>
                  </a:lnTo>
                  <a:lnTo>
                    <a:pt x="487552" y="725678"/>
                  </a:lnTo>
                  <a:lnTo>
                    <a:pt x="504343" y="711073"/>
                  </a:lnTo>
                  <a:lnTo>
                    <a:pt x="487552" y="711073"/>
                  </a:lnTo>
                  <a:lnTo>
                    <a:pt x="147065" y="415036"/>
                  </a:lnTo>
                  <a:lnTo>
                    <a:pt x="307975" y="415036"/>
                  </a:lnTo>
                  <a:lnTo>
                    <a:pt x="307975" y="54991"/>
                  </a:lnTo>
                  <a:lnTo>
                    <a:pt x="678052" y="54991"/>
                  </a:lnTo>
                  <a:lnTo>
                    <a:pt x="678052" y="44069"/>
                  </a:lnTo>
                  <a:close/>
                </a:path>
                <a:path w="975360" h="784225">
                  <a:moveTo>
                    <a:pt x="678052" y="54991"/>
                  </a:moveTo>
                  <a:lnTo>
                    <a:pt x="667003" y="54991"/>
                  </a:lnTo>
                  <a:lnTo>
                    <a:pt x="667003" y="415036"/>
                  </a:lnTo>
                  <a:lnTo>
                    <a:pt x="828039" y="415036"/>
                  </a:lnTo>
                  <a:lnTo>
                    <a:pt x="487552" y="711073"/>
                  </a:lnTo>
                  <a:lnTo>
                    <a:pt x="504343" y="711073"/>
                  </a:lnTo>
                  <a:lnTo>
                    <a:pt x="857376" y="403987"/>
                  </a:lnTo>
                  <a:lnTo>
                    <a:pt x="678052" y="403987"/>
                  </a:lnTo>
                  <a:lnTo>
                    <a:pt x="678052" y="54991"/>
                  </a:lnTo>
                  <a:close/>
                </a:path>
              </a:pathLst>
            </a:custGeom>
            <a:solidFill>
              <a:srgbClr val="1E76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786625" y="2286000"/>
              <a:ext cx="828040" cy="720090"/>
            </a:xfrm>
            <a:custGeom>
              <a:avLst/>
              <a:gdLst/>
              <a:ahLst/>
              <a:cxnLst/>
              <a:rect l="l" t="t" r="r" b="b"/>
              <a:pathLst>
                <a:path w="828040" h="720089">
                  <a:moveTo>
                    <a:pt x="620902" y="0"/>
                  </a:moveTo>
                  <a:lnTo>
                    <a:pt x="207009" y="0"/>
                  </a:lnTo>
                  <a:lnTo>
                    <a:pt x="207009" y="360045"/>
                  </a:lnTo>
                  <a:lnTo>
                    <a:pt x="0" y="360045"/>
                  </a:lnTo>
                  <a:lnTo>
                    <a:pt x="413893" y="719963"/>
                  </a:lnTo>
                  <a:lnTo>
                    <a:pt x="827913" y="360045"/>
                  </a:lnTo>
                  <a:lnTo>
                    <a:pt x="620902" y="360045"/>
                  </a:lnTo>
                  <a:lnTo>
                    <a:pt x="620902" y="0"/>
                  </a:lnTo>
                  <a:close/>
                </a:path>
              </a:pathLst>
            </a:custGeom>
            <a:solidFill>
              <a:srgbClr val="EB76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713093" y="2258441"/>
              <a:ext cx="975360" cy="784225"/>
            </a:xfrm>
            <a:custGeom>
              <a:avLst/>
              <a:gdLst/>
              <a:ahLst/>
              <a:cxnLst/>
              <a:rect l="l" t="t" r="r" b="b"/>
              <a:pathLst>
                <a:path w="975359" h="784225">
                  <a:moveTo>
                    <a:pt x="721995" y="0"/>
                  </a:moveTo>
                  <a:lnTo>
                    <a:pt x="252983" y="0"/>
                  </a:lnTo>
                  <a:lnTo>
                    <a:pt x="252983" y="360045"/>
                  </a:lnTo>
                  <a:lnTo>
                    <a:pt x="0" y="360045"/>
                  </a:lnTo>
                  <a:lnTo>
                    <a:pt x="487425" y="783971"/>
                  </a:lnTo>
                  <a:lnTo>
                    <a:pt x="537671" y="740283"/>
                  </a:lnTo>
                  <a:lnTo>
                    <a:pt x="487425" y="740283"/>
                  </a:lnTo>
                  <a:lnTo>
                    <a:pt x="88137" y="393064"/>
                  </a:lnTo>
                  <a:lnTo>
                    <a:pt x="286003" y="393064"/>
                  </a:lnTo>
                  <a:lnTo>
                    <a:pt x="286003" y="33020"/>
                  </a:lnTo>
                  <a:lnTo>
                    <a:pt x="721995" y="33020"/>
                  </a:lnTo>
                  <a:lnTo>
                    <a:pt x="721995" y="0"/>
                  </a:lnTo>
                  <a:close/>
                </a:path>
                <a:path w="975359" h="784225">
                  <a:moveTo>
                    <a:pt x="721995" y="33020"/>
                  </a:moveTo>
                  <a:lnTo>
                    <a:pt x="688975" y="33020"/>
                  </a:lnTo>
                  <a:lnTo>
                    <a:pt x="688975" y="393064"/>
                  </a:lnTo>
                  <a:lnTo>
                    <a:pt x="886713" y="393064"/>
                  </a:lnTo>
                  <a:lnTo>
                    <a:pt x="487425" y="740283"/>
                  </a:lnTo>
                  <a:lnTo>
                    <a:pt x="537671" y="740283"/>
                  </a:lnTo>
                  <a:lnTo>
                    <a:pt x="974978" y="360045"/>
                  </a:lnTo>
                  <a:lnTo>
                    <a:pt x="721995" y="360045"/>
                  </a:lnTo>
                  <a:lnTo>
                    <a:pt x="721995" y="33020"/>
                  </a:lnTo>
                  <a:close/>
                </a:path>
                <a:path w="975359" h="784225">
                  <a:moveTo>
                    <a:pt x="677926" y="44069"/>
                  </a:moveTo>
                  <a:lnTo>
                    <a:pt x="296925" y="44069"/>
                  </a:lnTo>
                  <a:lnTo>
                    <a:pt x="296925" y="403987"/>
                  </a:lnTo>
                  <a:lnTo>
                    <a:pt x="117601" y="403987"/>
                  </a:lnTo>
                  <a:lnTo>
                    <a:pt x="487425" y="725678"/>
                  </a:lnTo>
                  <a:lnTo>
                    <a:pt x="504222" y="711073"/>
                  </a:lnTo>
                  <a:lnTo>
                    <a:pt x="487425" y="711073"/>
                  </a:lnTo>
                  <a:lnTo>
                    <a:pt x="147065" y="415036"/>
                  </a:lnTo>
                  <a:lnTo>
                    <a:pt x="307975" y="415036"/>
                  </a:lnTo>
                  <a:lnTo>
                    <a:pt x="307975" y="54991"/>
                  </a:lnTo>
                  <a:lnTo>
                    <a:pt x="677926" y="54991"/>
                  </a:lnTo>
                  <a:lnTo>
                    <a:pt x="677926" y="44069"/>
                  </a:lnTo>
                  <a:close/>
                </a:path>
                <a:path w="975359" h="784225">
                  <a:moveTo>
                    <a:pt x="677926" y="54991"/>
                  </a:moveTo>
                  <a:lnTo>
                    <a:pt x="667003" y="54991"/>
                  </a:lnTo>
                  <a:lnTo>
                    <a:pt x="667003" y="415036"/>
                  </a:lnTo>
                  <a:lnTo>
                    <a:pt x="827912" y="415036"/>
                  </a:lnTo>
                  <a:lnTo>
                    <a:pt x="487425" y="711073"/>
                  </a:lnTo>
                  <a:lnTo>
                    <a:pt x="504222" y="711073"/>
                  </a:lnTo>
                  <a:lnTo>
                    <a:pt x="857376" y="403987"/>
                  </a:lnTo>
                  <a:lnTo>
                    <a:pt x="677926" y="403987"/>
                  </a:lnTo>
                  <a:lnTo>
                    <a:pt x="677926" y="54991"/>
                  </a:lnTo>
                  <a:close/>
                </a:path>
              </a:pathLst>
            </a:custGeom>
            <a:solidFill>
              <a:srgbClr val="1E76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929625" y="5845724"/>
              <a:ext cx="1025004" cy="89999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2836" y="5887305"/>
              <a:ext cx="1115999" cy="862166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3345179" y="5884671"/>
            <a:ext cx="146685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FFFFFF"/>
                </a:solidFill>
                <a:latin typeface="Lucida Sans Unicode"/>
                <a:cs typeface="Lucida Sans Unicode"/>
              </a:rPr>
              <a:t>•.</a:t>
            </a:r>
            <a:endParaRPr sz="1000">
              <a:latin typeface="Lucida Sans Unicode"/>
              <a:cs typeface="Lucida Sans Unicode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59435" y="1428686"/>
            <a:ext cx="9057640" cy="4391660"/>
            <a:chOff x="59435" y="1428686"/>
            <a:chExt cx="9057640" cy="4391660"/>
          </a:xfrm>
        </p:grpSpPr>
        <p:pic>
          <p:nvPicPr>
            <p:cNvPr id="29" name="object 2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2849" y="1428686"/>
              <a:ext cx="714375" cy="928687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358251" y="1500174"/>
              <a:ext cx="714375" cy="92870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810500" y="1714423"/>
              <a:ext cx="904875" cy="92870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9435" y="4773168"/>
              <a:ext cx="9057132" cy="1046988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1500124" y="4286250"/>
              <a:ext cx="6358255" cy="571500"/>
            </a:xfrm>
            <a:custGeom>
              <a:avLst/>
              <a:gdLst/>
              <a:ahLst/>
              <a:cxnLst/>
              <a:rect l="l" t="t" r="r" b="b"/>
              <a:pathLst>
                <a:path w="6358255" h="571500">
                  <a:moveTo>
                    <a:pt x="4768469" y="0"/>
                  </a:moveTo>
                  <a:lnTo>
                    <a:pt x="1589532" y="0"/>
                  </a:lnTo>
                  <a:lnTo>
                    <a:pt x="1589532" y="285750"/>
                  </a:lnTo>
                  <a:lnTo>
                    <a:pt x="0" y="285750"/>
                  </a:lnTo>
                  <a:lnTo>
                    <a:pt x="3179064" y="571500"/>
                  </a:lnTo>
                  <a:lnTo>
                    <a:pt x="6358001" y="285750"/>
                  </a:lnTo>
                  <a:lnTo>
                    <a:pt x="4768469" y="285750"/>
                  </a:lnTo>
                  <a:lnTo>
                    <a:pt x="4768469" y="0"/>
                  </a:lnTo>
                  <a:close/>
                </a:path>
              </a:pathLst>
            </a:custGeom>
            <a:solidFill>
              <a:srgbClr val="F1A3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280286" y="4258818"/>
              <a:ext cx="6797675" cy="626745"/>
            </a:xfrm>
            <a:custGeom>
              <a:avLst/>
              <a:gdLst/>
              <a:ahLst/>
              <a:cxnLst/>
              <a:rect l="l" t="t" r="r" b="b"/>
              <a:pathLst>
                <a:path w="6797675" h="626745">
                  <a:moveTo>
                    <a:pt x="222376" y="285749"/>
                  </a:moveTo>
                  <a:lnTo>
                    <a:pt x="1650" y="285749"/>
                  </a:lnTo>
                  <a:lnTo>
                    <a:pt x="0" y="321055"/>
                  </a:lnTo>
                  <a:lnTo>
                    <a:pt x="3398901" y="626490"/>
                  </a:lnTo>
                  <a:lnTo>
                    <a:pt x="3766336" y="593470"/>
                  </a:lnTo>
                  <a:lnTo>
                    <a:pt x="3398901" y="593470"/>
                  </a:lnTo>
                  <a:lnTo>
                    <a:pt x="587644" y="340740"/>
                  </a:lnTo>
                  <a:lnTo>
                    <a:pt x="219837" y="340740"/>
                  </a:lnTo>
                  <a:lnTo>
                    <a:pt x="220347" y="329691"/>
                  </a:lnTo>
                  <a:lnTo>
                    <a:pt x="219837" y="329691"/>
                  </a:lnTo>
                  <a:lnTo>
                    <a:pt x="220348" y="318642"/>
                  </a:lnTo>
                  <a:lnTo>
                    <a:pt x="219837" y="318642"/>
                  </a:lnTo>
                  <a:lnTo>
                    <a:pt x="220344" y="307720"/>
                  </a:lnTo>
                  <a:lnTo>
                    <a:pt x="220854" y="307720"/>
                  </a:lnTo>
                  <a:lnTo>
                    <a:pt x="221360" y="296798"/>
                  </a:lnTo>
                  <a:lnTo>
                    <a:pt x="221866" y="296798"/>
                  </a:lnTo>
                  <a:lnTo>
                    <a:pt x="222376" y="285749"/>
                  </a:lnTo>
                  <a:close/>
                </a:path>
                <a:path w="6797675" h="626745">
                  <a:moveTo>
                    <a:pt x="6576392" y="307805"/>
                  </a:moveTo>
                  <a:lnTo>
                    <a:pt x="3398901" y="593470"/>
                  </a:lnTo>
                  <a:lnTo>
                    <a:pt x="3766336" y="593470"/>
                  </a:lnTo>
                  <a:lnTo>
                    <a:pt x="6578627" y="340740"/>
                  </a:lnTo>
                  <a:lnTo>
                    <a:pt x="6577838" y="340740"/>
                  </a:lnTo>
                  <a:lnTo>
                    <a:pt x="6576392" y="307805"/>
                  </a:lnTo>
                  <a:close/>
                </a:path>
                <a:path w="6797675" h="626745">
                  <a:moveTo>
                    <a:pt x="222376" y="285749"/>
                  </a:moveTo>
                  <a:lnTo>
                    <a:pt x="221866" y="296798"/>
                  </a:lnTo>
                  <a:lnTo>
                    <a:pt x="3398901" y="582421"/>
                  </a:lnTo>
                  <a:lnTo>
                    <a:pt x="3521820" y="571372"/>
                  </a:lnTo>
                  <a:lnTo>
                    <a:pt x="3398901" y="571372"/>
                  </a:lnTo>
                  <a:lnTo>
                    <a:pt x="222376" y="285749"/>
                  </a:lnTo>
                  <a:close/>
                </a:path>
                <a:path w="6797675" h="626745">
                  <a:moveTo>
                    <a:pt x="6575425" y="285749"/>
                  </a:moveTo>
                  <a:lnTo>
                    <a:pt x="3398901" y="571372"/>
                  </a:lnTo>
                  <a:lnTo>
                    <a:pt x="3521820" y="571372"/>
                  </a:lnTo>
                  <a:lnTo>
                    <a:pt x="6575911" y="296846"/>
                  </a:lnTo>
                  <a:lnTo>
                    <a:pt x="6575425" y="285749"/>
                  </a:lnTo>
                  <a:close/>
                </a:path>
                <a:path w="6797675" h="626745">
                  <a:moveTo>
                    <a:pt x="221357" y="307812"/>
                  </a:moveTo>
                  <a:lnTo>
                    <a:pt x="219837" y="340740"/>
                  </a:lnTo>
                  <a:lnTo>
                    <a:pt x="587644" y="340740"/>
                  </a:lnTo>
                  <a:lnTo>
                    <a:pt x="221357" y="307812"/>
                  </a:lnTo>
                  <a:close/>
                </a:path>
                <a:path w="6797675" h="626745">
                  <a:moveTo>
                    <a:pt x="587293" y="329691"/>
                  </a:moveTo>
                  <a:lnTo>
                    <a:pt x="464740" y="329691"/>
                  </a:lnTo>
                  <a:lnTo>
                    <a:pt x="587644" y="340740"/>
                  </a:lnTo>
                  <a:lnTo>
                    <a:pt x="710213" y="340740"/>
                  </a:lnTo>
                  <a:lnTo>
                    <a:pt x="587293" y="329691"/>
                  </a:lnTo>
                  <a:close/>
                </a:path>
                <a:path w="6797675" h="626745">
                  <a:moveTo>
                    <a:pt x="4971923" y="43941"/>
                  </a:moveTo>
                  <a:lnTo>
                    <a:pt x="1825879" y="43941"/>
                  </a:lnTo>
                  <a:lnTo>
                    <a:pt x="1825879" y="329691"/>
                  </a:lnTo>
                  <a:lnTo>
                    <a:pt x="711073" y="329691"/>
                  </a:lnTo>
                  <a:lnTo>
                    <a:pt x="833953" y="340740"/>
                  </a:lnTo>
                  <a:lnTo>
                    <a:pt x="1836927" y="340740"/>
                  </a:lnTo>
                  <a:lnTo>
                    <a:pt x="1836927" y="54990"/>
                  </a:lnTo>
                  <a:lnTo>
                    <a:pt x="4971923" y="54990"/>
                  </a:lnTo>
                  <a:lnTo>
                    <a:pt x="4971923" y="43941"/>
                  </a:lnTo>
                  <a:close/>
                </a:path>
                <a:path w="6797675" h="626745">
                  <a:moveTo>
                    <a:pt x="4971923" y="54990"/>
                  </a:moveTo>
                  <a:lnTo>
                    <a:pt x="4960874" y="54990"/>
                  </a:lnTo>
                  <a:lnTo>
                    <a:pt x="4960874" y="340740"/>
                  </a:lnTo>
                  <a:lnTo>
                    <a:pt x="5963848" y="340740"/>
                  </a:lnTo>
                  <a:lnTo>
                    <a:pt x="6086728" y="329691"/>
                  </a:lnTo>
                  <a:lnTo>
                    <a:pt x="4971923" y="329691"/>
                  </a:lnTo>
                  <a:lnTo>
                    <a:pt x="4971923" y="54990"/>
                  </a:lnTo>
                  <a:close/>
                </a:path>
                <a:path w="6797675" h="626745">
                  <a:moveTo>
                    <a:pt x="6332944" y="329691"/>
                  </a:moveTo>
                  <a:lnTo>
                    <a:pt x="6210508" y="329691"/>
                  </a:lnTo>
                  <a:lnTo>
                    <a:pt x="6087588" y="340740"/>
                  </a:lnTo>
                  <a:lnTo>
                    <a:pt x="6210044" y="340740"/>
                  </a:lnTo>
                  <a:lnTo>
                    <a:pt x="6332944" y="329691"/>
                  </a:lnTo>
                  <a:close/>
                </a:path>
                <a:path w="6797675" h="626745">
                  <a:moveTo>
                    <a:pt x="6577330" y="307720"/>
                  </a:moveTo>
                  <a:lnTo>
                    <a:pt x="6576906" y="307759"/>
                  </a:lnTo>
                  <a:lnTo>
                    <a:pt x="6577838" y="329691"/>
                  </a:lnTo>
                  <a:lnTo>
                    <a:pt x="6577353" y="329691"/>
                  </a:lnTo>
                  <a:lnTo>
                    <a:pt x="6577838" y="340740"/>
                  </a:lnTo>
                  <a:lnTo>
                    <a:pt x="6578627" y="340740"/>
                  </a:lnTo>
                  <a:lnTo>
                    <a:pt x="6797675" y="321055"/>
                  </a:lnTo>
                  <a:lnTo>
                    <a:pt x="6797570" y="318642"/>
                  </a:lnTo>
                  <a:lnTo>
                    <a:pt x="6577838" y="318642"/>
                  </a:lnTo>
                  <a:lnTo>
                    <a:pt x="6577330" y="307720"/>
                  </a:lnTo>
                  <a:close/>
                </a:path>
                <a:path w="6797675" h="626745">
                  <a:moveTo>
                    <a:pt x="220344" y="307720"/>
                  </a:moveTo>
                  <a:lnTo>
                    <a:pt x="219837" y="318642"/>
                  </a:lnTo>
                  <a:lnTo>
                    <a:pt x="220348" y="318642"/>
                  </a:lnTo>
                  <a:lnTo>
                    <a:pt x="220850" y="307812"/>
                  </a:lnTo>
                  <a:lnTo>
                    <a:pt x="220344" y="307720"/>
                  </a:lnTo>
                  <a:close/>
                </a:path>
                <a:path w="6797675" h="626745">
                  <a:moveTo>
                    <a:pt x="220852" y="307766"/>
                  </a:moveTo>
                  <a:lnTo>
                    <a:pt x="220348" y="318642"/>
                  </a:lnTo>
                  <a:lnTo>
                    <a:pt x="220857" y="318642"/>
                  </a:lnTo>
                  <a:lnTo>
                    <a:pt x="221357" y="307812"/>
                  </a:lnTo>
                  <a:lnTo>
                    <a:pt x="220852" y="307766"/>
                  </a:lnTo>
                  <a:close/>
                </a:path>
                <a:path w="6797675" h="626745">
                  <a:moveTo>
                    <a:pt x="221864" y="296844"/>
                  </a:moveTo>
                  <a:lnTo>
                    <a:pt x="221357" y="307812"/>
                  </a:lnTo>
                  <a:lnTo>
                    <a:pt x="341836" y="318642"/>
                  </a:lnTo>
                  <a:lnTo>
                    <a:pt x="464374" y="318642"/>
                  </a:lnTo>
                  <a:lnTo>
                    <a:pt x="221864" y="296844"/>
                  </a:lnTo>
                  <a:close/>
                </a:path>
                <a:path w="6797675" h="626745">
                  <a:moveTo>
                    <a:pt x="5015865" y="0"/>
                  </a:moveTo>
                  <a:lnTo>
                    <a:pt x="1781810" y="0"/>
                  </a:lnTo>
                  <a:lnTo>
                    <a:pt x="1781810" y="285749"/>
                  </a:lnTo>
                  <a:lnTo>
                    <a:pt x="222376" y="285749"/>
                  </a:lnTo>
                  <a:lnTo>
                    <a:pt x="588192" y="318642"/>
                  </a:lnTo>
                  <a:lnTo>
                    <a:pt x="1814830" y="318642"/>
                  </a:lnTo>
                  <a:lnTo>
                    <a:pt x="1814830" y="32892"/>
                  </a:lnTo>
                  <a:lnTo>
                    <a:pt x="5015865" y="32892"/>
                  </a:lnTo>
                  <a:lnTo>
                    <a:pt x="5015865" y="0"/>
                  </a:lnTo>
                  <a:close/>
                </a:path>
                <a:path w="6797675" h="626745">
                  <a:moveTo>
                    <a:pt x="5015865" y="32892"/>
                  </a:moveTo>
                  <a:lnTo>
                    <a:pt x="4982845" y="32892"/>
                  </a:lnTo>
                  <a:lnTo>
                    <a:pt x="4982845" y="318642"/>
                  </a:lnTo>
                  <a:lnTo>
                    <a:pt x="6209609" y="318642"/>
                  </a:lnTo>
                  <a:lnTo>
                    <a:pt x="6575425" y="285749"/>
                  </a:lnTo>
                  <a:lnTo>
                    <a:pt x="5015865" y="285749"/>
                  </a:lnTo>
                  <a:lnTo>
                    <a:pt x="5015865" y="32892"/>
                  </a:lnTo>
                  <a:close/>
                </a:path>
                <a:path w="6797675" h="626745">
                  <a:moveTo>
                    <a:pt x="6575911" y="296846"/>
                  </a:moveTo>
                  <a:lnTo>
                    <a:pt x="6333427" y="318642"/>
                  </a:lnTo>
                  <a:lnTo>
                    <a:pt x="6455843" y="318642"/>
                  </a:lnTo>
                  <a:lnTo>
                    <a:pt x="6576317" y="307812"/>
                  </a:lnTo>
                  <a:lnTo>
                    <a:pt x="6575911" y="296846"/>
                  </a:lnTo>
                  <a:close/>
                </a:path>
                <a:path w="6797675" h="626745">
                  <a:moveTo>
                    <a:pt x="6576906" y="307759"/>
                  </a:moveTo>
                  <a:lnTo>
                    <a:pt x="6576393" y="307812"/>
                  </a:lnTo>
                  <a:lnTo>
                    <a:pt x="6576868" y="318642"/>
                  </a:lnTo>
                  <a:lnTo>
                    <a:pt x="6577368" y="318642"/>
                  </a:lnTo>
                  <a:lnTo>
                    <a:pt x="6576906" y="307759"/>
                  </a:lnTo>
                  <a:close/>
                </a:path>
                <a:path w="6797675" h="626745">
                  <a:moveTo>
                    <a:pt x="6797099" y="307720"/>
                  </a:moveTo>
                  <a:lnTo>
                    <a:pt x="6577330" y="307720"/>
                  </a:lnTo>
                  <a:lnTo>
                    <a:pt x="6577838" y="318642"/>
                  </a:lnTo>
                  <a:lnTo>
                    <a:pt x="6797570" y="318642"/>
                  </a:lnTo>
                  <a:lnTo>
                    <a:pt x="6797099" y="307720"/>
                  </a:lnTo>
                  <a:close/>
                </a:path>
                <a:path w="6797675" h="626745">
                  <a:moveTo>
                    <a:pt x="220854" y="307720"/>
                  </a:moveTo>
                  <a:lnTo>
                    <a:pt x="220344" y="307720"/>
                  </a:lnTo>
                  <a:lnTo>
                    <a:pt x="220852" y="307766"/>
                  </a:lnTo>
                  <a:close/>
                </a:path>
                <a:path w="6797675" h="626745">
                  <a:moveTo>
                    <a:pt x="6796627" y="296798"/>
                  </a:moveTo>
                  <a:lnTo>
                    <a:pt x="6576440" y="296798"/>
                  </a:lnTo>
                  <a:lnTo>
                    <a:pt x="6576906" y="307759"/>
                  </a:lnTo>
                  <a:lnTo>
                    <a:pt x="6577330" y="307720"/>
                  </a:lnTo>
                  <a:lnTo>
                    <a:pt x="6797099" y="307720"/>
                  </a:lnTo>
                  <a:lnTo>
                    <a:pt x="6796627" y="296798"/>
                  </a:lnTo>
                  <a:close/>
                </a:path>
                <a:path w="6797675" h="626745">
                  <a:moveTo>
                    <a:pt x="6796151" y="285749"/>
                  </a:moveTo>
                  <a:lnTo>
                    <a:pt x="6575425" y="285749"/>
                  </a:lnTo>
                  <a:lnTo>
                    <a:pt x="6575911" y="296846"/>
                  </a:lnTo>
                  <a:lnTo>
                    <a:pt x="6576440" y="296798"/>
                  </a:lnTo>
                  <a:lnTo>
                    <a:pt x="6796627" y="296798"/>
                  </a:lnTo>
                  <a:lnTo>
                    <a:pt x="6796151" y="285749"/>
                  </a:lnTo>
                  <a:close/>
                </a:path>
                <a:path w="6797675" h="626745">
                  <a:moveTo>
                    <a:pt x="221866" y="296798"/>
                  </a:moveTo>
                  <a:lnTo>
                    <a:pt x="221360" y="296798"/>
                  </a:lnTo>
                  <a:lnTo>
                    <a:pt x="221864" y="296844"/>
                  </a:lnTo>
                  <a:close/>
                </a:path>
              </a:pathLst>
            </a:custGeom>
            <a:solidFill>
              <a:srgbClr val="1E76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3462020" y="4360417"/>
            <a:ext cx="243395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b="1" spc="-5" dirty="0">
                <a:solidFill>
                  <a:srgbClr val="9B2C2A"/>
                </a:solidFill>
                <a:latin typeface="Times New Roman"/>
                <a:cs typeface="Times New Roman"/>
              </a:rPr>
              <a:t>Участники ГИА </a:t>
            </a:r>
            <a:r>
              <a:rPr sz="1400" b="1" spc="-10" dirty="0">
                <a:solidFill>
                  <a:srgbClr val="9B2C2A"/>
                </a:solidFill>
                <a:latin typeface="Times New Roman"/>
                <a:cs typeface="Times New Roman"/>
              </a:rPr>
              <a:t>имеют</a:t>
            </a:r>
            <a:r>
              <a:rPr sz="1400" b="1" dirty="0">
                <a:solidFill>
                  <a:srgbClr val="9B2C2A"/>
                </a:solidFill>
                <a:latin typeface="Times New Roman"/>
                <a:cs typeface="Times New Roman"/>
              </a:rPr>
              <a:t> </a:t>
            </a:r>
            <a:r>
              <a:rPr sz="1400" b="1" spc="-10" dirty="0">
                <a:solidFill>
                  <a:srgbClr val="9B2C2A"/>
                </a:solidFill>
                <a:latin typeface="Times New Roman"/>
                <a:cs typeface="Times New Roman"/>
              </a:rPr>
              <a:t>право</a:t>
            </a:r>
            <a:endParaRPr sz="1400">
              <a:latin typeface="Times New Roman"/>
              <a:cs typeface="Times New Roman"/>
            </a:endParaRPr>
          </a:p>
        </p:txBody>
      </p:sp>
      <p:pic>
        <p:nvPicPr>
          <p:cNvPr id="36" name="object 3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257300" y="6071614"/>
            <a:ext cx="6679692" cy="745236"/>
          </a:xfrm>
          <a:prstGeom prst="rect">
            <a:avLst/>
          </a:prstGeom>
        </p:spPr>
      </p:pic>
      <p:sp>
        <p:nvSpPr>
          <p:cNvPr id="37" name="object 37"/>
          <p:cNvSpPr txBox="1"/>
          <p:nvPr/>
        </p:nvSpPr>
        <p:spPr>
          <a:xfrm>
            <a:off x="1540510" y="6150609"/>
            <a:ext cx="6118225" cy="4895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4625" indent="-175260">
              <a:lnSpc>
                <a:spcPts val="1825"/>
              </a:lnSpc>
              <a:spcBef>
                <a:spcPts val="100"/>
              </a:spcBef>
              <a:buSzPct val="93750"/>
              <a:buFont typeface="Wingdings"/>
              <a:buChar char=""/>
              <a:tabLst>
                <a:tab pos="175260" algn="l"/>
              </a:tabLst>
            </a:pPr>
            <a:r>
              <a:rPr sz="1600" b="1" spc="-20" dirty="0">
                <a:solidFill>
                  <a:srgbClr val="FFFFFF"/>
                </a:solidFill>
                <a:latin typeface="Times New Roman"/>
                <a:cs typeface="Times New Roman"/>
              </a:rPr>
              <a:t>подать </a:t>
            </a: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заявление </a:t>
            </a:r>
            <a:r>
              <a:rPr sz="1600" b="1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ГЭК </a:t>
            </a:r>
            <a:r>
              <a:rPr sz="1600" b="1" dirty="0">
                <a:solidFill>
                  <a:srgbClr val="FFFFFF"/>
                </a:solidFill>
                <a:latin typeface="Times New Roman"/>
                <a:cs typeface="Times New Roman"/>
              </a:rPr>
              <a:t>за 2 </a:t>
            </a: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недели </a:t>
            </a:r>
            <a:r>
              <a:rPr sz="1600" b="1" dirty="0">
                <a:solidFill>
                  <a:srgbClr val="FFFFFF"/>
                </a:solidFill>
                <a:latin typeface="Times New Roman"/>
                <a:cs typeface="Times New Roman"/>
              </a:rPr>
              <a:t>до </a:t>
            </a:r>
            <a:r>
              <a:rPr sz="16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начала</a:t>
            </a:r>
            <a:r>
              <a:rPr sz="1600" b="1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соответствующих</a:t>
            </a:r>
            <a:endParaRPr sz="1600">
              <a:latin typeface="Times New Roman"/>
              <a:cs typeface="Times New Roman"/>
            </a:endParaRPr>
          </a:p>
          <a:p>
            <a:pPr marL="635" algn="ctr">
              <a:lnSpc>
                <a:spcPts val="1825"/>
              </a:lnSpc>
            </a:pPr>
            <a:r>
              <a:rPr sz="16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экзаменов</a:t>
            </a:r>
            <a:endParaRPr sz="1600">
              <a:latin typeface="Times New Roman"/>
              <a:cs typeface="Times New Roman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1780285" y="5616079"/>
            <a:ext cx="5798185" cy="626745"/>
            <a:chOff x="1780285" y="5616079"/>
            <a:chExt cx="5798185" cy="626745"/>
          </a:xfrm>
        </p:grpSpPr>
        <p:sp>
          <p:nvSpPr>
            <p:cNvPr id="39" name="object 39"/>
            <p:cNvSpPr/>
            <p:nvPr/>
          </p:nvSpPr>
          <p:spPr>
            <a:xfrm>
              <a:off x="2000249" y="5643575"/>
              <a:ext cx="5358130" cy="571500"/>
            </a:xfrm>
            <a:custGeom>
              <a:avLst/>
              <a:gdLst/>
              <a:ahLst/>
              <a:cxnLst/>
              <a:rect l="l" t="t" r="r" b="b"/>
              <a:pathLst>
                <a:path w="5358130" h="571500">
                  <a:moveTo>
                    <a:pt x="4018407" y="0"/>
                  </a:moveTo>
                  <a:lnTo>
                    <a:pt x="1339469" y="0"/>
                  </a:lnTo>
                  <a:lnTo>
                    <a:pt x="1339469" y="285750"/>
                  </a:lnTo>
                  <a:lnTo>
                    <a:pt x="0" y="285750"/>
                  </a:lnTo>
                  <a:lnTo>
                    <a:pt x="2678938" y="571500"/>
                  </a:lnTo>
                  <a:lnTo>
                    <a:pt x="5357876" y="285750"/>
                  </a:lnTo>
                  <a:lnTo>
                    <a:pt x="4018407" y="285750"/>
                  </a:lnTo>
                  <a:lnTo>
                    <a:pt x="4018407" y="0"/>
                  </a:lnTo>
                  <a:close/>
                </a:path>
              </a:pathLst>
            </a:custGeom>
            <a:solidFill>
              <a:srgbClr val="F1A3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780285" y="5616079"/>
              <a:ext cx="5798185" cy="626745"/>
            </a:xfrm>
            <a:custGeom>
              <a:avLst/>
              <a:gdLst/>
              <a:ahLst/>
              <a:cxnLst/>
              <a:rect l="l" t="t" r="r" b="b"/>
              <a:pathLst>
                <a:path w="5798184" h="626745">
                  <a:moveTo>
                    <a:pt x="4265803" y="0"/>
                  </a:moveTo>
                  <a:lnTo>
                    <a:pt x="1531874" y="0"/>
                  </a:lnTo>
                  <a:lnTo>
                    <a:pt x="1531874" y="285749"/>
                  </a:lnTo>
                  <a:lnTo>
                    <a:pt x="1650" y="285749"/>
                  </a:lnTo>
                  <a:lnTo>
                    <a:pt x="0" y="317436"/>
                  </a:lnTo>
                  <a:lnTo>
                    <a:pt x="2898902" y="626656"/>
                  </a:lnTo>
                  <a:lnTo>
                    <a:pt x="3210008" y="593470"/>
                  </a:lnTo>
                  <a:lnTo>
                    <a:pt x="2898902" y="593470"/>
                  </a:lnTo>
                  <a:lnTo>
                    <a:pt x="529571" y="340753"/>
                  </a:lnTo>
                  <a:lnTo>
                    <a:pt x="219963" y="340753"/>
                  </a:lnTo>
                  <a:lnTo>
                    <a:pt x="220549" y="329755"/>
                  </a:lnTo>
                  <a:lnTo>
                    <a:pt x="219963" y="329755"/>
                  </a:lnTo>
                  <a:lnTo>
                    <a:pt x="220558" y="318744"/>
                  </a:lnTo>
                  <a:lnTo>
                    <a:pt x="219963" y="318744"/>
                  </a:lnTo>
                  <a:lnTo>
                    <a:pt x="220471" y="307784"/>
                  </a:lnTo>
                  <a:lnTo>
                    <a:pt x="221150" y="307784"/>
                  </a:lnTo>
                  <a:lnTo>
                    <a:pt x="221741" y="296837"/>
                  </a:lnTo>
                  <a:lnTo>
                    <a:pt x="222302" y="296837"/>
                  </a:lnTo>
                  <a:lnTo>
                    <a:pt x="222884" y="285902"/>
                  </a:lnTo>
                  <a:lnTo>
                    <a:pt x="1564893" y="285902"/>
                  </a:lnTo>
                  <a:lnTo>
                    <a:pt x="1564893" y="32994"/>
                  </a:lnTo>
                  <a:lnTo>
                    <a:pt x="4265803" y="32994"/>
                  </a:lnTo>
                  <a:lnTo>
                    <a:pt x="4265803" y="0"/>
                  </a:lnTo>
                  <a:close/>
                </a:path>
                <a:path w="5798184" h="626745">
                  <a:moveTo>
                    <a:pt x="5576090" y="307903"/>
                  </a:moveTo>
                  <a:lnTo>
                    <a:pt x="2898902" y="593470"/>
                  </a:lnTo>
                  <a:lnTo>
                    <a:pt x="3210008" y="593470"/>
                  </a:lnTo>
                  <a:lnTo>
                    <a:pt x="5579207" y="340753"/>
                  </a:lnTo>
                  <a:lnTo>
                    <a:pt x="5577840" y="340753"/>
                  </a:lnTo>
                  <a:lnTo>
                    <a:pt x="5576090" y="307903"/>
                  </a:lnTo>
                  <a:close/>
                </a:path>
                <a:path w="5798184" h="626745">
                  <a:moveTo>
                    <a:pt x="222884" y="285902"/>
                  </a:moveTo>
                  <a:lnTo>
                    <a:pt x="222299" y="296896"/>
                  </a:lnTo>
                  <a:lnTo>
                    <a:pt x="2898902" y="582409"/>
                  </a:lnTo>
                  <a:lnTo>
                    <a:pt x="3002602" y="571347"/>
                  </a:lnTo>
                  <a:lnTo>
                    <a:pt x="2898902" y="571347"/>
                  </a:lnTo>
                  <a:lnTo>
                    <a:pt x="222884" y="285902"/>
                  </a:lnTo>
                  <a:close/>
                </a:path>
                <a:path w="5798184" h="626745">
                  <a:moveTo>
                    <a:pt x="5574919" y="285902"/>
                  </a:moveTo>
                  <a:lnTo>
                    <a:pt x="2898902" y="571347"/>
                  </a:lnTo>
                  <a:lnTo>
                    <a:pt x="3002602" y="571347"/>
                  </a:lnTo>
                  <a:lnTo>
                    <a:pt x="5575504" y="296896"/>
                  </a:lnTo>
                  <a:lnTo>
                    <a:pt x="5574919" y="285902"/>
                  </a:lnTo>
                  <a:close/>
                </a:path>
                <a:path w="5798184" h="626745">
                  <a:moveTo>
                    <a:pt x="221712" y="307916"/>
                  </a:moveTo>
                  <a:lnTo>
                    <a:pt x="219963" y="340753"/>
                  </a:lnTo>
                  <a:lnTo>
                    <a:pt x="529571" y="340753"/>
                  </a:lnTo>
                  <a:lnTo>
                    <a:pt x="221712" y="307916"/>
                  </a:lnTo>
                  <a:close/>
                </a:path>
                <a:path w="5798184" h="626745">
                  <a:moveTo>
                    <a:pt x="530342" y="329755"/>
                  </a:moveTo>
                  <a:lnTo>
                    <a:pt x="426459" y="329755"/>
                  </a:lnTo>
                  <a:lnTo>
                    <a:pt x="529571" y="340753"/>
                  </a:lnTo>
                  <a:lnTo>
                    <a:pt x="633447" y="340753"/>
                  </a:lnTo>
                  <a:lnTo>
                    <a:pt x="530342" y="329755"/>
                  </a:lnTo>
                  <a:close/>
                </a:path>
                <a:path w="5798184" h="626745">
                  <a:moveTo>
                    <a:pt x="4221861" y="43992"/>
                  </a:moveTo>
                  <a:lnTo>
                    <a:pt x="1575942" y="43992"/>
                  </a:lnTo>
                  <a:lnTo>
                    <a:pt x="1575942" y="329755"/>
                  </a:lnTo>
                  <a:lnTo>
                    <a:pt x="634002" y="329755"/>
                  </a:lnTo>
                  <a:lnTo>
                    <a:pt x="737109" y="340753"/>
                  </a:lnTo>
                  <a:lnTo>
                    <a:pt x="1586864" y="340753"/>
                  </a:lnTo>
                  <a:lnTo>
                    <a:pt x="1586864" y="55003"/>
                  </a:lnTo>
                  <a:lnTo>
                    <a:pt x="4221861" y="55003"/>
                  </a:lnTo>
                  <a:lnTo>
                    <a:pt x="4221861" y="43992"/>
                  </a:lnTo>
                  <a:close/>
                </a:path>
                <a:path w="5798184" h="626745">
                  <a:moveTo>
                    <a:pt x="4221861" y="55003"/>
                  </a:moveTo>
                  <a:lnTo>
                    <a:pt x="4210812" y="55003"/>
                  </a:lnTo>
                  <a:lnTo>
                    <a:pt x="4210812" y="340753"/>
                  </a:lnTo>
                  <a:lnTo>
                    <a:pt x="5060694" y="340753"/>
                  </a:lnTo>
                  <a:lnTo>
                    <a:pt x="5163801" y="329755"/>
                  </a:lnTo>
                  <a:lnTo>
                    <a:pt x="4221861" y="329755"/>
                  </a:lnTo>
                  <a:lnTo>
                    <a:pt x="4221861" y="55003"/>
                  </a:lnTo>
                  <a:close/>
                </a:path>
                <a:path w="5798184" h="626745">
                  <a:moveTo>
                    <a:pt x="5371227" y="329755"/>
                  </a:moveTo>
                  <a:lnTo>
                    <a:pt x="5267461" y="329755"/>
                  </a:lnTo>
                  <a:lnTo>
                    <a:pt x="5164356" y="340753"/>
                  </a:lnTo>
                  <a:lnTo>
                    <a:pt x="5268119" y="340753"/>
                  </a:lnTo>
                  <a:lnTo>
                    <a:pt x="5371227" y="329755"/>
                  </a:lnTo>
                  <a:close/>
                </a:path>
                <a:path w="5798184" h="626745">
                  <a:moveTo>
                    <a:pt x="5577205" y="307784"/>
                  </a:moveTo>
                  <a:lnTo>
                    <a:pt x="5576656" y="307843"/>
                  </a:lnTo>
                  <a:lnTo>
                    <a:pt x="5577840" y="329755"/>
                  </a:lnTo>
                  <a:lnTo>
                    <a:pt x="5577254" y="329755"/>
                  </a:lnTo>
                  <a:lnTo>
                    <a:pt x="5577840" y="340753"/>
                  </a:lnTo>
                  <a:lnTo>
                    <a:pt x="5579207" y="340753"/>
                  </a:lnTo>
                  <a:lnTo>
                    <a:pt x="5785540" y="318744"/>
                  </a:lnTo>
                  <a:lnTo>
                    <a:pt x="5577840" y="318744"/>
                  </a:lnTo>
                  <a:lnTo>
                    <a:pt x="5577205" y="307784"/>
                  </a:lnTo>
                  <a:close/>
                </a:path>
                <a:path w="5798184" h="626745">
                  <a:moveTo>
                    <a:pt x="220471" y="307784"/>
                  </a:moveTo>
                  <a:lnTo>
                    <a:pt x="219963" y="318744"/>
                  </a:lnTo>
                  <a:lnTo>
                    <a:pt x="220558" y="318744"/>
                  </a:lnTo>
                  <a:lnTo>
                    <a:pt x="221143" y="307916"/>
                  </a:lnTo>
                  <a:lnTo>
                    <a:pt x="220471" y="307784"/>
                  </a:lnTo>
                  <a:close/>
                </a:path>
                <a:path w="5798184" h="626745">
                  <a:moveTo>
                    <a:pt x="221146" y="307856"/>
                  </a:moveTo>
                  <a:lnTo>
                    <a:pt x="220558" y="318744"/>
                  </a:lnTo>
                  <a:lnTo>
                    <a:pt x="221136" y="318744"/>
                  </a:lnTo>
                  <a:lnTo>
                    <a:pt x="221712" y="307916"/>
                  </a:lnTo>
                  <a:lnTo>
                    <a:pt x="221146" y="307856"/>
                  </a:lnTo>
                  <a:close/>
                </a:path>
                <a:path w="5798184" h="626745">
                  <a:moveTo>
                    <a:pt x="222299" y="296896"/>
                  </a:moveTo>
                  <a:lnTo>
                    <a:pt x="221712" y="307916"/>
                  </a:lnTo>
                  <a:lnTo>
                    <a:pt x="323227" y="318744"/>
                  </a:lnTo>
                  <a:lnTo>
                    <a:pt x="427118" y="318744"/>
                  </a:lnTo>
                  <a:lnTo>
                    <a:pt x="222299" y="296896"/>
                  </a:lnTo>
                  <a:close/>
                </a:path>
                <a:path w="5798184" h="626745">
                  <a:moveTo>
                    <a:pt x="1564893" y="285902"/>
                  </a:moveTo>
                  <a:lnTo>
                    <a:pt x="222884" y="285902"/>
                  </a:lnTo>
                  <a:lnTo>
                    <a:pt x="530776" y="318744"/>
                  </a:lnTo>
                  <a:lnTo>
                    <a:pt x="1564893" y="318744"/>
                  </a:lnTo>
                  <a:lnTo>
                    <a:pt x="1564893" y="285902"/>
                  </a:lnTo>
                  <a:close/>
                </a:path>
                <a:path w="5798184" h="626745">
                  <a:moveTo>
                    <a:pt x="4265803" y="32994"/>
                  </a:moveTo>
                  <a:lnTo>
                    <a:pt x="4232783" y="32994"/>
                  </a:lnTo>
                  <a:lnTo>
                    <a:pt x="4232783" y="318744"/>
                  </a:lnTo>
                  <a:lnTo>
                    <a:pt x="5267027" y="318744"/>
                  </a:lnTo>
                  <a:lnTo>
                    <a:pt x="5574919" y="285902"/>
                  </a:lnTo>
                  <a:lnTo>
                    <a:pt x="5796034" y="285902"/>
                  </a:lnTo>
                  <a:lnTo>
                    <a:pt x="5796025" y="285749"/>
                  </a:lnTo>
                  <a:lnTo>
                    <a:pt x="4265803" y="285749"/>
                  </a:lnTo>
                  <a:lnTo>
                    <a:pt x="4265803" y="32994"/>
                  </a:lnTo>
                  <a:close/>
                </a:path>
                <a:path w="5798184" h="626745">
                  <a:moveTo>
                    <a:pt x="5575504" y="296896"/>
                  </a:moveTo>
                  <a:lnTo>
                    <a:pt x="5370685" y="318744"/>
                  </a:lnTo>
                  <a:lnTo>
                    <a:pt x="5474454" y="318744"/>
                  </a:lnTo>
                  <a:lnTo>
                    <a:pt x="5575964" y="307916"/>
                  </a:lnTo>
                  <a:lnTo>
                    <a:pt x="5576084" y="307784"/>
                  </a:lnTo>
                  <a:lnTo>
                    <a:pt x="5575504" y="296896"/>
                  </a:lnTo>
                  <a:close/>
                </a:path>
                <a:path w="5798184" h="626745">
                  <a:moveTo>
                    <a:pt x="5576656" y="307843"/>
                  </a:moveTo>
                  <a:lnTo>
                    <a:pt x="5576090" y="307903"/>
                  </a:lnTo>
                  <a:lnTo>
                    <a:pt x="5576667" y="318744"/>
                  </a:lnTo>
                  <a:lnTo>
                    <a:pt x="5577245" y="318744"/>
                  </a:lnTo>
                  <a:lnTo>
                    <a:pt x="5576656" y="307843"/>
                  </a:lnTo>
                  <a:close/>
                </a:path>
                <a:path w="5798184" h="626745">
                  <a:moveTo>
                    <a:pt x="5797262" y="307784"/>
                  </a:moveTo>
                  <a:lnTo>
                    <a:pt x="5577205" y="307784"/>
                  </a:lnTo>
                  <a:lnTo>
                    <a:pt x="5577840" y="318744"/>
                  </a:lnTo>
                  <a:lnTo>
                    <a:pt x="5785540" y="318744"/>
                  </a:lnTo>
                  <a:lnTo>
                    <a:pt x="5797804" y="317436"/>
                  </a:lnTo>
                  <a:lnTo>
                    <a:pt x="5797262" y="307784"/>
                  </a:lnTo>
                  <a:close/>
                </a:path>
                <a:path w="5798184" h="626745">
                  <a:moveTo>
                    <a:pt x="221150" y="307784"/>
                  </a:moveTo>
                  <a:lnTo>
                    <a:pt x="220471" y="307784"/>
                  </a:lnTo>
                  <a:lnTo>
                    <a:pt x="221146" y="307856"/>
                  </a:lnTo>
                  <a:close/>
                </a:path>
                <a:path w="5798184" h="626745">
                  <a:moveTo>
                    <a:pt x="5796648" y="296837"/>
                  </a:moveTo>
                  <a:lnTo>
                    <a:pt x="5576062" y="296837"/>
                  </a:lnTo>
                  <a:lnTo>
                    <a:pt x="5576656" y="307843"/>
                  </a:lnTo>
                  <a:lnTo>
                    <a:pt x="5577205" y="307784"/>
                  </a:lnTo>
                  <a:lnTo>
                    <a:pt x="5797262" y="307784"/>
                  </a:lnTo>
                  <a:lnTo>
                    <a:pt x="5796648" y="296837"/>
                  </a:lnTo>
                  <a:close/>
                </a:path>
                <a:path w="5798184" h="626745">
                  <a:moveTo>
                    <a:pt x="222302" y="296837"/>
                  </a:moveTo>
                  <a:lnTo>
                    <a:pt x="221741" y="296837"/>
                  </a:lnTo>
                  <a:lnTo>
                    <a:pt x="222299" y="296896"/>
                  </a:lnTo>
                  <a:close/>
                </a:path>
                <a:path w="5798184" h="626745">
                  <a:moveTo>
                    <a:pt x="5796034" y="285902"/>
                  </a:moveTo>
                  <a:lnTo>
                    <a:pt x="5574919" y="285902"/>
                  </a:lnTo>
                  <a:lnTo>
                    <a:pt x="5575504" y="296896"/>
                  </a:lnTo>
                  <a:lnTo>
                    <a:pt x="5576062" y="296837"/>
                  </a:lnTo>
                  <a:lnTo>
                    <a:pt x="5796648" y="296837"/>
                  </a:lnTo>
                  <a:lnTo>
                    <a:pt x="5796034" y="285902"/>
                  </a:lnTo>
                  <a:close/>
                </a:path>
              </a:pathLst>
            </a:custGeom>
            <a:solidFill>
              <a:srgbClr val="1E76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150113" y="4854702"/>
            <a:ext cx="8582025" cy="11017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54305" indent="-142240">
              <a:lnSpc>
                <a:spcPts val="1595"/>
              </a:lnSpc>
              <a:spcBef>
                <a:spcPts val="95"/>
              </a:spcBef>
              <a:buSzPct val="92857"/>
              <a:buFont typeface="Wingdings"/>
              <a:buChar char=""/>
              <a:tabLst>
                <a:tab pos="154940" algn="l"/>
              </a:tabLst>
            </a:pPr>
            <a:r>
              <a:rPr sz="1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изменить перечень, </a:t>
            </a: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указанных в </a:t>
            </a:r>
            <a:r>
              <a:rPr sz="1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заявлении экзаменов, формы, </a:t>
            </a: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сроки участия в ГИА, при</a:t>
            </a:r>
            <a:r>
              <a:rPr sz="1400" b="1" spc="2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наличии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ts val="1595"/>
              </a:lnSpc>
            </a:pP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уважительных причин, </a:t>
            </a:r>
            <a:r>
              <a:rPr sz="1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подтвержденных</a:t>
            </a:r>
            <a:r>
              <a:rPr sz="1400" b="1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документально;</a:t>
            </a:r>
            <a:endParaRPr sz="1400">
              <a:latin typeface="Times New Roman"/>
              <a:cs typeface="Times New Roman"/>
            </a:endParaRPr>
          </a:p>
          <a:p>
            <a:pPr marL="12700" marR="5080">
              <a:lnSpc>
                <a:spcPts val="1510"/>
              </a:lnSpc>
              <a:spcBef>
                <a:spcPts val="275"/>
              </a:spcBef>
              <a:buSzPct val="92857"/>
              <a:buFont typeface="Wingdings"/>
              <a:buChar char=""/>
              <a:tabLst>
                <a:tab pos="154940" algn="l"/>
              </a:tabLst>
            </a:pP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дополнить </a:t>
            </a:r>
            <a:r>
              <a:rPr sz="1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перечень, первоначально </a:t>
            </a: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выбранных </a:t>
            </a:r>
            <a:r>
              <a:rPr sz="14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только </a:t>
            </a:r>
            <a:r>
              <a:rPr sz="1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обязательных </a:t>
            </a:r>
            <a:r>
              <a:rPr sz="14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предметов </a:t>
            </a:r>
            <a:r>
              <a:rPr sz="1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обучающимися </a:t>
            </a: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с ОВЗ,  детьми-инвалидами,</a:t>
            </a:r>
            <a:r>
              <a:rPr sz="1400" b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инвалидами</a:t>
            </a:r>
            <a:endParaRPr sz="1400">
              <a:latin typeface="Times New Roman"/>
              <a:cs typeface="Times New Roman"/>
            </a:endParaRPr>
          </a:p>
          <a:p>
            <a:pPr marL="4051935">
              <a:lnSpc>
                <a:spcPct val="100000"/>
              </a:lnSpc>
              <a:spcBef>
                <a:spcPts val="309"/>
              </a:spcBef>
            </a:pPr>
            <a:r>
              <a:rPr sz="1400" b="1" spc="-20" dirty="0">
                <a:solidFill>
                  <a:srgbClr val="9B2C2A"/>
                </a:solidFill>
                <a:latin typeface="Times New Roman"/>
                <a:cs typeface="Times New Roman"/>
              </a:rPr>
              <a:t>Необходимо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15461" y="118110"/>
            <a:ext cx="401447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Формы </a:t>
            </a:r>
            <a:r>
              <a:rPr spc="-15" dirty="0"/>
              <a:t>проведения</a:t>
            </a:r>
            <a:r>
              <a:rPr spc="-70" dirty="0"/>
              <a:t> </a:t>
            </a:r>
            <a:r>
              <a:rPr spc="-5" dirty="0"/>
              <a:t>ГИА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"/>
            <a:ext cx="1543050" cy="85723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3444" y="1266444"/>
            <a:ext cx="4352544" cy="99212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84809" y="1370584"/>
            <a:ext cx="3837304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10590" marR="5080" indent="-898525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6C0F13"/>
                </a:solidFill>
                <a:latin typeface="Times New Roman"/>
                <a:cs typeface="Times New Roman"/>
              </a:rPr>
              <a:t>Основной </a:t>
            </a:r>
            <a:r>
              <a:rPr sz="2400" b="1" spc="-20" dirty="0">
                <a:solidFill>
                  <a:srgbClr val="6C0F13"/>
                </a:solidFill>
                <a:latin typeface="Times New Roman"/>
                <a:cs typeface="Times New Roman"/>
              </a:rPr>
              <a:t>государственный  </a:t>
            </a:r>
            <a:r>
              <a:rPr sz="2400" b="1" spc="-10" dirty="0">
                <a:solidFill>
                  <a:srgbClr val="6C0F13"/>
                </a:solidFill>
                <a:latin typeface="Times New Roman"/>
                <a:cs typeface="Times New Roman"/>
              </a:rPr>
              <a:t>экзамен </a:t>
            </a:r>
            <a:r>
              <a:rPr sz="2400" b="1" dirty="0">
                <a:solidFill>
                  <a:srgbClr val="6C0F13"/>
                </a:solidFill>
                <a:latin typeface="Times New Roman"/>
                <a:cs typeface="Times New Roman"/>
              </a:rPr>
              <a:t>(ОГЭ)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63440" y="1266444"/>
            <a:ext cx="4352544" cy="992123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817617" y="1370584"/>
            <a:ext cx="404812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3780" marR="5080" indent="-1021080">
              <a:lnSpc>
                <a:spcPct val="100000"/>
              </a:lnSpc>
              <a:spcBef>
                <a:spcPts val="100"/>
              </a:spcBef>
            </a:pPr>
            <a:r>
              <a:rPr sz="2400" b="1" spc="-30" dirty="0">
                <a:solidFill>
                  <a:srgbClr val="6C0F13"/>
                </a:solidFill>
                <a:latin typeface="Times New Roman"/>
                <a:cs typeface="Times New Roman"/>
              </a:rPr>
              <a:t>Государственный </a:t>
            </a:r>
            <a:r>
              <a:rPr sz="2400" b="1" spc="-15" dirty="0">
                <a:solidFill>
                  <a:srgbClr val="6C0F13"/>
                </a:solidFill>
                <a:latin typeface="Times New Roman"/>
                <a:cs typeface="Times New Roman"/>
              </a:rPr>
              <a:t>выпускной  </a:t>
            </a:r>
            <a:r>
              <a:rPr sz="2400" b="1" spc="-10" dirty="0">
                <a:solidFill>
                  <a:srgbClr val="6C0F13"/>
                </a:solidFill>
                <a:latin typeface="Times New Roman"/>
                <a:cs typeface="Times New Roman"/>
              </a:rPr>
              <a:t>экзамен</a:t>
            </a:r>
            <a:r>
              <a:rPr sz="2400" b="1" spc="-5" dirty="0">
                <a:solidFill>
                  <a:srgbClr val="6C0F13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6C0F13"/>
                </a:solidFill>
                <a:latin typeface="Times New Roman"/>
                <a:cs typeface="Times New Roman"/>
              </a:rPr>
              <a:t>(ГВЭ)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9728" y="2907792"/>
            <a:ext cx="2116836" cy="134873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784605" y="3373882"/>
            <a:ext cx="77216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6C0F13"/>
                </a:solidFill>
                <a:latin typeface="Times New Roman"/>
                <a:cs typeface="Times New Roman"/>
              </a:rPr>
              <a:t>КИМ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336292" y="2907792"/>
            <a:ext cx="2121408" cy="1348739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2865627" y="3373882"/>
            <a:ext cx="107315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35" dirty="0">
                <a:solidFill>
                  <a:srgbClr val="6C0F13"/>
                </a:solidFill>
                <a:latin typeface="Times New Roman"/>
                <a:cs typeface="Times New Roman"/>
              </a:rPr>
              <a:t>Б</a:t>
            </a:r>
            <a:r>
              <a:rPr sz="2400" b="1" spc="-5" dirty="0">
                <a:solidFill>
                  <a:srgbClr val="6C0F13"/>
                </a:solidFill>
                <a:latin typeface="Times New Roman"/>
                <a:cs typeface="Times New Roman"/>
              </a:rPr>
              <a:t>ла</a:t>
            </a:r>
            <a:r>
              <a:rPr sz="2400" b="1" spc="-10" dirty="0">
                <a:solidFill>
                  <a:srgbClr val="6C0F13"/>
                </a:solidFill>
                <a:latin typeface="Times New Roman"/>
                <a:cs typeface="Times New Roman"/>
              </a:rPr>
              <a:t>н</a:t>
            </a:r>
            <a:r>
              <a:rPr sz="2400" b="1" spc="-5" dirty="0">
                <a:solidFill>
                  <a:srgbClr val="6C0F13"/>
                </a:solidFill>
                <a:latin typeface="Times New Roman"/>
                <a:cs typeface="Times New Roman"/>
              </a:rPr>
              <a:t>ки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681728" y="2907792"/>
            <a:ext cx="2121407" cy="1330451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4780788" y="3013964"/>
            <a:ext cx="192532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2400" b="1" spc="-25" dirty="0">
                <a:solidFill>
                  <a:srgbClr val="6C0F13"/>
                </a:solidFill>
                <a:latin typeface="Times New Roman"/>
                <a:cs typeface="Times New Roman"/>
              </a:rPr>
              <a:t>Тексты,</a:t>
            </a:r>
            <a:r>
              <a:rPr sz="2400" b="1" spc="-90" dirty="0">
                <a:solidFill>
                  <a:srgbClr val="6C0F13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6C0F13"/>
                </a:solidFill>
                <a:latin typeface="Times New Roman"/>
                <a:cs typeface="Times New Roman"/>
              </a:rPr>
              <a:t>темы  заданий,  </a:t>
            </a:r>
            <a:r>
              <a:rPr sz="2400" b="1" dirty="0">
                <a:solidFill>
                  <a:srgbClr val="6C0F13"/>
                </a:solidFill>
                <a:latin typeface="Times New Roman"/>
                <a:cs typeface="Times New Roman"/>
              </a:rPr>
              <a:t>билеты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912864" y="2907792"/>
            <a:ext cx="2116835" cy="1330451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7072883" y="3050032"/>
            <a:ext cx="180340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3679" marR="5080" indent="-220979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6C0F13"/>
                </a:solidFill>
                <a:latin typeface="Times New Roman"/>
                <a:cs typeface="Times New Roman"/>
              </a:rPr>
              <a:t>Письменные  и </a:t>
            </a:r>
            <a:r>
              <a:rPr sz="2400" b="1" spc="-15" dirty="0">
                <a:solidFill>
                  <a:srgbClr val="6C0F13"/>
                </a:solidFill>
                <a:latin typeface="Times New Roman"/>
                <a:cs typeface="Times New Roman"/>
              </a:rPr>
              <a:t>устные  </a:t>
            </a:r>
            <a:r>
              <a:rPr sz="2400" b="1" spc="-5" dirty="0">
                <a:solidFill>
                  <a:srgbClr val="6C0F13"/>
                </a:solidFill>
                <a:latin typeface="Times New Roman"/>
                <a:cs typeface="Times New Roman"/>
              </a:rPr>
              <a:t>экзамены</a:t>
            </a:r>
            <a:endParaRPr sz="2400">
              <a:latin typeface="Times New Roman"/>
              <a:cs typeface="Times New Roman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6355841" y="2187067"/>
            <a:ext cx="975360" cy="784225"/>
            <a:chOff x="6355841" y="2187067"/>
            <a:chExt cx="975360" cy="784225"/>
          </a:xfrm>
        </p:grpSpPr>
        <p:sp>
          <p:nvSpPr>
            <p:cNvPr id="17" name="object 17"/>
            <p:cNvSpPr/>
            <p:nvPr/>
          </p:nvSpPr>
          <p:spPr>
            <a:xfrm>
              <a:off x="6429374" y="2214499"/>
              <a:ext cx="828040" cy="720090"/>
            </a:xfrm>
            <a:custGeom>
              <a:avLst/>
              <a:gdLst/>
              <a:ahLst/>
              <a:cxnLst/>
              <a:rect l="l" t="t" r="r" b="b"/>
              <a:pathLst>
                <a:path w="828040" h="720089">
                  <a:moveTo>
                    <a:pt x="621029" y="0"/>
                  </a:moveTo>
                  <a:lnTo>
                    <a:pt x="207009" y="0"/>
                  </a:lnTo>
                  <a:lnTo>
                    <a:pt x="207009" y="360045"/>
                  </a:lnTo>
                  <a:lnTo>
                    <a:pt x="0" y="360045"/>
                  </a:lnTo>
                  <a:lnTo>
                    <a:pt x="414020" y="720089"/>
                  </a:lnTo>
                  <a:lnTo>
                    <a:pt x="828040" y="360045"/>
                  </a:lnTo>
                  <a:lnTo>
                    <a:pt x="621029" y="360045"/>
                  </a:lnTo>
                  <a:lnTo>
                    <a:pt x="621029" y="0"/>
                  </a:lnTo>
                  <a:close/>
                </a:path>
              </a:pathLst>
            </a:custGeom>
            <a:solidFill>
              <a:srgbClr val="EB76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355841" y="2187067"/>
              <a:ext cx="975360" cy="784225"/>
            </a:xfrm>
            <a:custGeom>
              <a:avLst/>
              <a:gdLst/>
              <a:ahLst/>
              <a:cxnLst/>
              <a:rect l="l" t="t" r="r" b="b"/>
              <a:pathLst>
                <a:path w="975359" h="784225">
                  <a:moveTo>
                    <a:pt x="721994" y="0"/>
                  </a:moveTo>
                  <a:lnTo>
                    <a:pt x="252984" y="0"/>
                  </a:lnTo>
                  <a:lnTo>
                    <a:pt x="252984" y="360045"/>
                  </a:lnTo>
                  <a:lnTo>
                    <a:pt x="0" y="360045"/>
                  </a:lnTo>
                  <a:lnTo>
                    <a:pt x="487553" y="783971"/>
                  </a:lnTo>
                  <a:lnTo>
                    <a:pt x="537944" y="740156"/>
                  </a:lnTo>
                  <a:lnTo>
                    <a:pt x="487553" y="740156"/>
                  </a:lnTo>
                  <a:lnTo>
                    <a:pt x="88265" y="392938"/>
                  </a:lnTo>
                  <a:lnTo>
                    <a:pt x="286004" y="392938"/>
                  </a:lnTo>
                  <a:lnTo>
                    <a:pt x="286004" y="33020"/>
                  </a:lnTo>
                  <a:lnTo>
                    <a:pt x="721994" y="33020"/>
                  </a:lnTo>
                  <a:lnTo>
                    <a:pt x="721994" y="0"/>
                  </a:lnTo>
                  <a:close/>
                </a:path>
                <a:path w="975359" h="784225">
                  <a:moveTo>
                    <a:pt x="721994" y="33020"/>
                  </a:moveTo>
                  <a:lnTo>
                    <a:pt x="689102" y="33020"/>
                  </a:lnTo>
                  <a:lnTo>
                    <a:pt x="689102" y="392938"/>
                  </a:lnTo>
                  <a:lnTo>
                    <a:pt x="886840" y="392938"/>
                  </a:lnTo>
                  <a:lnTo>
                    <a:pt x="487553" y="740156"/>
                  </a:lnTo>
                  <a:lnTo>
                    <a:pt x="537944" y="740156"/>
                  </a:lnTo>
                  <a:lnTo>
                    <a:pt x="975106" y="360045"/>
                  </a:lnTo>
                  <a:lnTo>
                    <a:pt x="721994" y="360045"/>
                  </a:lnTo>
                  <a:lnTo>
                    <a:pt x="721994" y="33020"/>
                  </a:lnTo>
                  <a:close/>
                </a:path>
                <a:path w="975359" h="784225">
                  <a:moveTo>
                    <a:pt x="678053" y="43942"/>
                  </a:moveTo>
                  <a:lnTo>
                    <a:pt x="297053" y="43942"/>
                  </a:lnTo>
                  <a:lnTo>
                    <a:pt x="297053" y="403987"/>
                  </a:lnTo>
                  <a:lnTo>
                    <a:pt x="117602" y="403987"/>
                  </a:lnTo>
                  <a:lnTo>
                    <a:pt x="487553" y="725678"/>
                  </a:lnTo>
                  <a:lnTo>
                    <a:pt x="504343" y="711073"/>
                  </a:lnTo>
                  <a:lnTo>
                    <a:pt x="487553" y="711073"/>
                  </a:lnTo>
                  <a:lnTo>
                    <a:pt x="147065" y="415036"/>
                  </a:lnTo>
                  <a:lnTo>
                    <a:pt x="308102" y="415036"/>
                  </a:lnTo>
                  <a:lnTo>
                    <a:pt x="308102" y="54991"/>
                  </a:lnTo>
                  <a:lnTo>
                    <a:pt x="678053" y="54991"/>
                  </a:lnTo>
                  <a:lnTo>
                    <a:pt x="678053" y="43942"/>
                  </a:lnTo>
                  <a:close/>
                </a:path>
                <a:path w="975359" h="784225">
                  <a:moveTo>
                    <a:pt x="678053" y="54991"/>
                  </a:moveTo>
                  <a:lnTo>
                    <a:pt x="667004" y="54991"/>
                  </a:lnTo>
                  <a:lnTo>
                    <a:pt x="667004" y="415036"/>
                  </a:lnTo>
                  <a:lnTo>
                    <a:pt x="828039" y="415036"/>
                  </a:lnTo>
                  <a:lnTo>
                    <a:pt x="487553" y="711073"/>
                  </a:lnTo>
                  <a:lnTo>
                    <a:pt x="504343" y="711073"/>
                  </a:lnTo>
                  <a:lnTo>
                    <a:pt x="857377" y="403987"/>
                  </a:lnTo>
                  <a:lnTo>
                    <a:pt x="678053" y="403987"/>
                  </a:lnTo>
                  <a:lnTo>
                    <a:pt x="678053" y="54991"/>
                  </a:lnTo>
                  <a:close/>
                </a:path>
              </a:pathLst>
            </a:custGeom>
            <a:solidFill>
              <a:srgbClr val="1E76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150876" y="2187067"/>
            <a:ext cx="8863330" cy="4671060"/>
            <a:chOff x="150876" y="2187067"/>
            <a:chExt cx="8863330" cy="4671060"/>
          </a:xfrm>
        </p:grpSpPr>
        <p:sp>
          <p:nvSpPr>
            <p:cNvPr id="20" name="object 20"/>
            <p:cNvSpPr/>
            <p:nvPr/>
          </p:nvSpPr>
          <p:spPr>
            <a:xfrm>
              <a:off x="1857374" y="2214499"/>
              <a:ext cx="828040" cy="720090"/>
            </a:xfrm>
            <a:custGeom>
              <a:avLst/>
              <a:gdLst/>
              <a:ahLst/>
              <a:cxnLst/>
              <a:rect l="l" t="t" r="r" b="b"/>
              <a:pathLst>
                <a:path w="828039" h="720089">
                  <a:moveTo>
                    <a:pt x="621030" y="0"/>
                  </a:moveTo>
                  <a:lnTo>
                    <a:pt x="207010" y="0"/>
                  </a:lnTo>
                  <a:lnTo>
                    <a:pt x="207010" y="360045"/>
                  </a:lnTo>
                  <a:lnTo>
                    <a:pt x="0" y="360045"/>
                  </a:lnTo>
                  <a:lnTo>
                    <a:pt x="414019" y="720089"/>
                  </a:lnTo>
                  <a:lnTo>
                    <a:pt x="828039" y="360045"/>
                  </a:lnTo>
                  <a:lnTo>
                    <a:pt x="621030" y="360045"/>
                  </a:lnTo>
                  <a:lnTo>
                    <a:pt x="621030" y="0"/>
                  </a:lnTo>
                  <a:close/>
                </a:path>
              </a:pathLst>
            </a:custGeom>
            <a:solidFill>
              <a:srgbClr val="EB76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783842" y="2187067"/>
              <a:ext cx="975360" cy="784225"/>
            </a:xfrm>
            <a:custGeom>
              <a:avLst/>
              <a:gdLst/>
              <a:ahLst/>
              <a:cxnLst/>
              <a:rect l="l" t="t" r="r" b="b"/>
              <a:pathLst>
                <a:path w="975360" h="784225">
                  <a:moveTo>
                    <a:pt x="721994" y="0"/>
                  </a:moveTo>
                  <a:lnTo>
                    <a:pt x="252983" y="0"/>
                  </a:lnTo>
                  <a:lnTo>
                    <a:pt x="252983" y="360045"/>
                  </a:lnTo>
                  <a:lnTo>
                    <a:pt x="0" y="360045"/>
                  </a:lnTo>
                  <a:lnTo>
                    <a:pt x="487552" y="783971"/>
                  </a:lnTo>
                  <a:lnTo>
                    <a:pt x="537944" y="740156"/>
                  </a:lnTo>
                  <a:lnTo>
                    <a:pt x="487552" y="740156"/>
                  </a:lnTo>
                  <a:lnTo>
                    <a:pt x="88264" y="392938"/>
                  </a:lnTo>
                  <a:lnTo>
                    <a:pt x="286003" y="392938"/>
                  </a:lnTo>
                  <a:lnTo>
                    <a:pt x="286003" y="33020"/>
                  </a:lnTo>
                  <a:lnTo>
                    <a:pt x="721994" y="33020"/>
                  </a:lnTo>
                  <a:lnTo>
                    <a:pt x="721994" y="0"/>
                  </a:lnTo>
                  <a:close/>
                </a:path>
                <a:path w="975360" h="784225">
                  <a:moveTo>
                    <a:pt x="721994" y="33020"/>
                  </a:moveTo>
                  <a:lnTo>
                    <a:pt x="688975" y="33020"/>
                  </a:lnTo>
                  <a:lnTo>
                    <a:pt x="688975" y="392938"/>
                  </a:lnTo>
                  <a:lnTo>
                    <a:pt x="886840" y="392938"/>
                  </a:lnTo>
                  <a:lnTo>
                    <a:pt x="487552" y="740156"/>
                  </a:lnTo>
                  <a:lnTo>
                    <a:pt x="537944" y="740156"/>
                  </a:lnTo>
                  <a:lnTo>
                    <a:pt x="975106" y="360045"/>
                  </a:lnTo>
                  <a:lnTo>
                    <a:pt x="721994" y="360045"/>
                  </a:lnTo>
                  <a:lnTo>
                    <a:pt x="721994" y="33020"/>
                  </a:lnTo>
                  <a:close/>
                </a:path>
                <a:path w="975360" h="784225">
                  <a:moveTo>
                    <a:pt x="678052" y="43942"/>
                  </a:moveTo>
                  <a:lnTo>
                    <a:pt x="297052" y="43942"/>
                  </a:lnTo>
                  <a:lnTo>
                    <a:pt x="297052" y="403987"/>
                  </a:lnTo>
                  <a:lnTo>
                    <a:pt x="117601" y="403987"/>
                  </a:lnTo>
                  <a:lnTo>
                    <a:pt x="487552" y="725678"/>
                  </a:lnTo>
                  <a:lnTo>
                    <a:pt x="504343" y="711073"/>
                  </a:lnTo>
                  <a:lnTo>
                    <a:pt x="487552" y="711073"/>
                  </a:lnTo>
                  <a:lnTo>
                    <a:pt x="147065" y="415036"/>
                  </a:lnTo>
                  <a:lnTo>
                    <a:pt x="307975" y="415036"/>
                  </a:lnTo>
                  <a:lnTo>
                    <a:pt x="307975" y="54991"/>
                  </a:lnTo>
                  <a:lnTo>
                    <a:pt x="678052" y="54991"/>
                  </a:lnTo>
                  <a:lnTo>
                    <a:pt x="678052" y="43942"/>
                  </a:lnTo>
                  <a:close/>
                </a:path>
                <a:path w="975360" h="784225">
                  <a:moveTo>
                    <a:pt x="678052" y="54991"/>
                  </a:moveTo>
                  <a:lnTo>
                    <a:pt x="667003" y="54991"/>
                  </a:lnTo>
                  <a:lnTo>
                    <a:pt x="667003" y="415036"/>
                  </a:lnTo>
                  <a:lnTo>
                    <a:pt x="828039" y="415036"/>
                  </a:lnTo>
                  <a:lnTo>
                    <a:pt x="487552" y="711073"/>
                  </a:lnTo>
                  <a:lnTo>
                    <a:pt x="504343" y="711073"/>
                  </a:lnTo>
                  <a:lnTo>
                    <a:pt x="857376" y="403987"/>
                  </a:lnTo>
                  <a:lnTo>
                    <a:pt x="678052" y="403987"/>
                  </a:lnTo>
                  <a:lnTo>
                    <a:pt x="678052" y="54991"/>
                  </a:lnTo>
                  <a:close/>
                </a:path>
              </a:pathLst>
            </a:custGeom>
            <a:solidFill>
              <a:srgbClr val="1E76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0876" y="4046220"/>
              <a:ext cx="4146804" cy="281177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929251" y="4357649"/>
              <a:ext cx="4072001" cy="2357501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4922901" y="4351299"/>
              <a:ext cx="4084954" cy="2370455"/>
            </a:xfrm>
            <a:custGeom>
              <a:avLst/>
              <a:gdLst/>
              <a:ahLst/>
              <a:cxnLst/>
              <a:rect l="l" t="t" r="r" b="b"/>
              <a:pathLst>
                <a:path w="4084954" h="2370454">
                  <a:moveTo>
                    <a:pt x="0" y="2370201"/>
                  </a:moveTo>
                  <a:lnTo>
                    <a:pt x="4084701" y="2370201"/>
                  </a:lnTo>
                  <a:lnTo>
                    <a:pt x="4084701" y="0"/>
                  </a:lnTo>
                  <a:lnTo>
                    <a:pt x="0" y="0"/>
                  </a:lnTo>
                  <a:lnTo>
                    <a:pt x="0" y="2370201"/>
                  </a:lnTo>
                  <a:close/>
                </a:path>
              </a:pathLst>
            </a:custGeom>
            <a:ln w="1270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071749" y="4291012"/>
              <a:ext cx="2643251" cy="70961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143124" y="4714875"/>
              <a:ext cx="928700" cy="42862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32788" y="36576"/>
            <a:ext cx="7315200" cy="7635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08129" y="227260"/>
            <a:ext cx="710727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400" spc="-20" dirty="0" smtClean="0"/>
              <a:t>Региональная проверочная работа по математике</a:t>
            </a:r>
            <a:endParaRPr sz="2400" dirty="0"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808129" cy="10439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35965" y="1592656"/>
            <a:ext cx="543179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914400">
              <a:lnSpc>
                <a:spcPct val="100000"/>
              </a:lnSpc>
              <a:spcBef>
                <a:spcPts val="95"/>
              </a:spcBef>
              <a:tabLst>
                <a:tab pos="2839720" algn="l"/>
                <a:tab pos="3934460" algn="l"/>
              </a:tabLst>
            </a:pPr>
            <a:r>
              <a:rPr sz="2800" spc="-10" dirty="0">
                <a:latin typeface="Times New Roman"/>
                <a:cs typeface="Times New Roman"/>
              </a:rPr>
              <a:t>Определение	</a:t>
            </a:r>
            <a:r>
              <a:rPr sz="2800" dirty="0">
                <a:latin typeface="Times New Roman"/>
                <a:cs typeface="Times New Roman"/>
              </a:rPr>
              <a:t>уровня  </a:t>
            </a:r>
            <a:r>
              <a:rPr sz="2800" spc="-5" dirty="0">
                <a:latin typeface="Times New Roman"/>
                <a:cs typeface="Times New Roman"/>
              </a:rPr>
              <a:t>о</a:t>
            </a:r>
            <a:r>
              <a:rPr sz="2800" spc="-105" dirty="0">
                <a:latin typeface="Times New Roman"/>
                <a:cs typeface="Times New Roman"/>
              </a:rPr>
              <a:t>б</a:t>
            </a:r>
            <a:r>
              <a:rPr sz="2800" spc="-5" dirty="0">
                <a:latin typeface="Times New Roman"/>
                <a:cs typeface="Times New Roman"/>
              </a:rPr>
              <a:t>учающи</a:t>
            </a:r>
            <a:r>
              <a:rPr sz="2800" spc="-15" dirty="0">
                <a:latin typeface="Times New Roman"/>
                <a:cs typeface="Times New Roman"/>
              </a:rPr>
              <a:t>м</a:t>
            </a:r>
            <a:r>
              <a:rPr sz="2800" spc="-10" dirty="0">
                <a:latin typeface="Times New Roman"/>
                <a:cs typeface="Times New Roman"/>
              </a:rPr>
              <a:t>ис</a:t>
            </a:r>
            <a:r>
              <a:rPr sz="2800" spc="-5" dirty="0">
                <a:latin typeface="Times New Roman"/>
                <a:cs typeface="Times New Roman"/>
              </a:rPr>
              <a:t>я</a:t>
            </a:r>
            <a:r>
              <a:rPr sz="2800" dirty="0">
                <a:latin typeface="Times New Roman"/>
                <a:cs typeface="Times New Roman"/>
              </a:rPr>
              <a:t>	</a:t>
            </a:r>
            <a:r>
              <a:rPr sz="2800" spc="-5" dirty="0">
                <a:latin typeface="Times New Roman"/>
                <a:cs typeface="Times New Roman"/>
              </a:rPr>
              <a:t>о</a:t>
            </a:r>
            <a:r>
              <a:rPr sz="2800" dirty="0">
                <a:latin typeface="Times New Roman"/>
                <a:cs typeface="Times New Roman"/>
              </a:rPr>
              <a:t>б</a:t>
            </a:r>
            <a:r>
              <a:rPr sz="2800" spc="-5" dirty="0">
                <a:latin typeface="Times New Roman"/>
                <a:cs typeface="Times New Roman"/>
              </a:rPr>
              <a:t>р</a:t>
            </a:r>
            <a:r>
              <a:rPr sz="2800" spc="-20" dirty="0">
                <a:latin typeface="Times New Roman"/>
                <a:cs typeface="Times New Roman"/>
              </a:rPr>
              <a:t>аз</a:t>
            </a:r>
            <a:r>
              <a:rPr sz="2800" spc="-5" dirty="0">
                <a:latin typeface="Times New Roman"/>
                <a:cs typeface="Times New Roman"/>
              </a:rPr>
              <a:t>о</a:t>
            </a:r>
            <a:r>
              <a:rPr sz="2800" spc="-40" dirty="0">
                <a:latin typeface="Times New Roman"/>
                <a:cs typeface="Times New Roman"/>
              </a:rPr>
              <a:t>в</a:t>
            </a:r>
            <a:r>
              <a:rPr sz="2800" spc="-85" dirty="0">
                <a:latin typeface="Times New Roman"/>
                <a:cs typeface="Times New Roman"/>
              </a:rPr>
              <a:t>а</a:t>
            </a:r>
            <a:r>
              <a:rPr sz="2800" spc="-5" dirty="0">
                <a:latin typeface="Times New Roman"/>
                <a:cs typeface="Times New Roman"/>
              </a:rPr>
              <a:t>тел</a:t>
            </a:r>
            <a:r>
              <a:rPr sz="2800" spc="-15" dirty="0">
                <a:latin typeface="Times New Roman"/>
                <a:cs typeface="Times New Roman"/>
              </a:rPr>
              <a:t>ь</a:t>
            </a:r>
            <a:r>
              <a:rPr sz="2800" spc="-10" dirty="0">
                <a:latin typeface="Times New Roman"/>
                <a:cs typeface="Times New Roman"/>
              </a:rPr>
              <a:t>н</a:t>
            </a:r>
            <a:r>
              <a:rPr sz="2800" dirty="0">
                <a:latin typeface="Times New Roman"/>
                <a:cs typeface="Times New Roman"/>
              </a:rPr>
              <a:t>ы</a:t>
            </a:r>
            <a:r>
              <a:rPr sz="2800" spc="-5" dirty="0">
                <a:latin typeface="Times New Roman"/>
                <a:cs typeface="Times New Roman"/>
              </a:rPr>
              <a:t>х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46952" y="1592656"/>
            <a:ext cx="1504315" cy="1305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83820" algn="just">
              <a:lnSpc>
                <a:spcPct val="100000"/>
              </a:lnSpc>
              <a:spcBef>
                <a:spcPts val="95"/>
              </a:spcBef>
            </a:pPr>
            <a:r>
              <a:rPr sz="2800" spc="65" dirty="0">
                <a:latin typeface="Times New Roman"/>
                <a:cs typeface="Times New Roman"/>
              </a:rPr>
              <a:t>о</a:t>
            </a:r>
            <a:r>
              <a:rPr sz="2800" spc="-5" dirty="0">
                <a:latin typeface="Times New Roman"/>
                <a:cs typeface="Times New Roman"/>
              </a:rPr>
              <a:t>с</a:t>
            </a:r>
            <a:r>
              <a:rPr sz="2800" spc="-25" dirty="0">
                <a:latin typeface="Times New Roman"/>
                <a:cs typeface="Times New Roman"/>
              </a:rPr>
              <a:t>в</a:t>
            </a:r>
            <a:r>
              <a:rPr sz="2800" spc="30" dirty="0">
                <a:latin typeface="Times New Roman"/>
                <a:cs typeface="Times New Roman"/>
              </a:rPr>
              <a:t>о</a:t>
            </a:r>
            <a:r>
              <a:rPr sz="2800" spc="-5" dirty="0">
                <a:latin typeface="Times New Roman"/>
                <a:cs typeface="Times New Roman"/>
              </a:rPr>
              <a:t>ения  </a:t>
            </a:r>
            <a:r>
              <a:rPr sz="2800" spc="-10" dirty="0">
                <a:latin typeface="Times New Roman"/>
                <a:cs typeface="Times New Roman"/>
              </a:rPr>
              <a:t>п</a:t>
            </a:r>
            <a:r>
              <a:rPr sz="2800" dirty="0">
                <a:latin typeface="Times New Roman"/>
                <a:cs typeface="Times New Roman"/>
              </a:rPr>
              <a:t>р</a:t>
            </a:r>
            <a:r>
              <a:rPr sz="2800" spc="-5" dirty="0">
                <a:latin typeface="Times New Roman"/>
                <a:cs typeface="Times New Roman"/>
              </a:rPr>
              <a:t>о</a:t>
            </a:r>
            <a:r>
              <a:rPr sz="2800" dirty="0">
                <a:latin typeface="Times New Roman"/>
                <a:cs typeface="Times New Roman"/>
              </a:rPr>
              <a:t>г</a:t>
            </a:r>
            <a:r>
              <a:rPr sz="2800" spc="-5" dirty="0">
                <a:latin typeface="Times New Roman"/>
                <a:cs typeface="Times New Roman"/>
              </a:rPr>
              <a:t>р</a:t>
            </a:r>
            <a:r>
              <a:rPr sz="2800" spc="-20" dirty="0">
                <a:latin typeface="Times New Roman"/>
                <a:cs typeface="Times New Roman"/>
              </a:rPr>
              <a:t>а</a:t>
            </a:r>
            <a:r>
              <a:rPr sz="2800" spc="-5" dirty="0">
                <a:latin typeface="Times New Roman"/>
                <a:cs typeface="Times New Roman"/>
              </a:rPr>
              <a:t>мм  </a:t>
            </a:r>
            <a:r>
              <a:rPr sz="2800" spc="-10" dirty="0">
                <a:latin typeface="Times New Roman"/>
                <a:cs typeface="Times New Roman"/>
              </a:rPr>
              <a:t>учебному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35965" y="2446400"/>
            <a:ext cx="688911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830705" algn="l"/>
                <a:tab pos="3188970" algn="l"/>
                <a:tab pos="5316855" algn="l"/>
              </a:tabLst>
            </a:pPr>
            <a:r>
              <a:rPr sz="2800" spc="-5" dirty="0">
                <a:latin typeface="Times New Roman"/>
                <a:cs typeface="Times New Roman"/>
              </a:rPr>
              <a:t>основного	</a:t>
            </a:r>
            <a:r>
              <a:rPr sz="2800" spc="-20" dirty="0">
                <a:latin typeface="Times New Roman"/>
                <a:cs typeface="Times New Roman"/>
              </a:rPr>
              <a:t>общего	</a:t>
            </a:r>
            <a:r>
              <a:rPr sz="2800" spc="-10" dirty="0">
                <a:latin typeface="Times New Roman"/>
                <a:cs typeface="Times New Roman"/>
              </a:rPr>
              <a:t>образования	</a:t>
            </a:r>
            <a:r>
              <a:rPr sz="2800" spc="-5" dirty="0">
                <a:latin typeface="Times New Roman"/>
                <a:cs typeface="Times New Roman"/>
              </a:rPr>
              <a:t>по</a:t>
            </a:r>
            <a:endParaRPr sz="2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1791335" algn="l"/>
                <a:tab pos="4331970" algn="l"/>
                <a:tab pos="4867275" algn="l"/>
              </a:tabLst>
            </a:pPr>
            <a:r>
              <a:rPr sz="2800" spc="-15" dirty="0">
                <a:latin typeface="Times New Roman"/>
                <a:cs typeface="Times New Roman"/>
              </a:rPr>
              <a:t>предмету	</a:t>
            </a:r>
            <a:r>
              <a:rPr sz="2800" spc="-20" dirty="0">
                <a:latin typeface="Times New Roman"/>
                <a:cs typeface="Times New Roman"/>
              </a:rPr>
              <a:t>«Математика»	</a:t>
            </a:r>
            <a:r>
              <a:rPr sz="2800" spc="-5" dirty="0">
                <a:latin typeface="Times New Roman"/>
                <a:cs typeface="Times New Roman"/>
              </a:rPr>
              <a:t>в	соответствии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665466" y="2873120"/>
            <a:ext cx="18351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5965" y="3299917"/>
            <a:ext cx="7414259" cy="1305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Times New Roman"/>
                <a:cs typeface="Times New Roman"/>
              </a:rPr>
              <a:t>требованиями </a:t>
            </a:r>
            <a:r>
              <a:rPr sz="2800" spc="-15" dirty="0">
                <a:latin typeface="Times New Roman"/>
                <a:cs typeface="Times New Roman"/>
              </a:rPr>
              <a:t>Федерального </a:t>
            </a:r>
            <a:r>
              <a:rPr sz="2800" spc="-25" dirty="0">
                <a:latin typeface="Times New Roman"/>
                <a:cs typeface="Times New Roman"/>
              </a:rPr>
              <a:t>государственного  </a:t>
            </a:r>
            <a:r>
              <a:rPr sz="2800" spc="-20" dirty="0">
                <a:latin typeface="Times New Roman"/>
                <a:cs typeface="Times New Roman"/>
              </a:rPr>
              <a:t>образовательного </a:t>
            </a:r>
            <a:r>
              <a:rPr sz="2800" dirty="0">
                <a:latin typeface="Times New Roman"/>
                <a:cs typeface="Times New Roman"/>
              </a:rPr>
              <a:t>стандарта </a:t>
            </a:r>
            <a:r>
              <a:rPr sz="2800" spc="-5" dirty="0">
                <a:latin typeface="Times New Roman"/>
                <a:cs typeface="Times New Roman"/>
              </a:rPr>
              <a:t>основного </a:t>
            </a:r>
            <a:r>
              <a:rPr sz="2800" spc="-20" dirty="0">
                <a:latin typeface="Times New Roman"/>
                <a:cs typeface="Times New Roman"/>
              </a:rPr>
              <a:t>общего  </a:t>
            </a:r>
            <a:r>
              <a:rPr sz="2800" spc="-10" dirty="0">
                <a:latin typeface="Times New Roman"/>
                <a:cs typeface="Times New Roman"/>
              </a:rPr>
              <a:t>образования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704203" y="3857612"/>
            <a:ext cx="2439797" cy="27861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662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7160" y="1146530"/>
            <a:ext cx="8927465" cy="3467100"/>
            <a:chOff x="137160" y="1146530"/>
            <a:chExt cx="8927465" cy="3467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7160" y="2066544"/>
              <a:ext cx="5911595" cy="72694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7160" y="2894076"/>
              <a:ext cx="5911595" cy="108356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72250" y="2580219"/>
              <a:ext cx="2991802" cy="162618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500875" y="3384930"/>
              <a:ext cx="786130" cy="585470"/>
            </a:xfrm>
            <a:custGeom>
              <a:avLst/>
              <a:gdLst/>
              <a:ahLst/>
              <a:cxnLst/>
              <a:rect l="l" t="t" r="r" b="b"/>
              <a:pathLst>
                <a:path w="786129" h="585470">
                  <a:moveTo>
                    <a:pt x="657225" y="0"/>
                  </a:moveTo>
                  <a:lnTo>
                    <a:pt x="0" y="327152"/>
                  </a:lnTo>
                  <a:lnTo>
                    <a:pt x="128524" y="585470"/>
                  </a:lnTo>
                  <a:lnTo>
                    <a:pt x="785749" y="258445"/>
                  </a:lnTo>
                  <a:lnTo>
                    <a:pt x="6572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7160" y="4069079"/>
              <a:ext cx="5911595" cy="54406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47815" y="1146530"/>
              <a:ext cx="2874644" cy="567969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418588" y="59435"/>
            <a:ext cx="6661404" cy="973835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734560" marR="5080" indent="-1687195">
              <a:lnSpc>
                <a:spcPct val="100000"/>
              </a:lnSpc>
              <a:spcBef>
                <a:spcPts val="100"/>
              </a:spcBef>
            </a:pPr>
            <a:r>
              <a:rPr sz="2400" spc="-15" dirty="0"/>
              <a:t>Допуск </a:t>
            </a:r>
            <a:r>
              <a:rPr sz="2400" dirty="0"/>
              <a:t>к </a:t>
            </a:r>
            <a:r>
              <a:rPr sz="2400" spc="-20" dirty="0"/>
              <a:t>государственной </a:t>
            </a:r>
            <a:r>
              <a:rPr sz="2400" spc="-25" dirty="0"/>
              <a:t>итоговой  </a:t>
            </a:r>
            <a:r>
              <a:rPr sz="2400" spc="-5" dirty="0"/>
              <a:t>аттестации</a:t>
            </a:r>
            <a:endParaRPr sz="2400"/>
          </a:p>
        </p:txBody>
      </p:sp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7160" y="1138427"/>
            <a:ext cx="5911595" cy="836675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286258" y="1230121"/>
            <a:ext cx="5615940" cy="32010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635" algn="ctr">
              <a:lnSpc>
                <a:spcPct val="100000"/>
              </a:lnSpc>
              <a:spcBef>
                <a:spcPts val="95"/>
              </a:spcBef>
            </a:pPr>
            <a:r>
              <a:rPr sz="2000" b="1" spc="-20" dirty="0">
                <a:solidFill>
                  <a:srgbClr val="FFFFFF"/>
                </a:solidFill>
                <a:latin typeface="Times New Roman"/>
                <a:cs typeface="Times New Roman"/>
              </a:rPr>
              <a:t>Итоговое </a:t>
            </a:r>
            <a:r>
              <a:rPr sz="20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собеседование </a:t>
            </a:r>
            <a:r>
              <a:rPr sz="20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по </a:t>
            </a:r>
            <a:r>
              <a:rPr sz="2000" b="1" spc="-20" dirty="0">
                <a:solidFill>
                  <a:srgbClr val="FFFFFF"/>
                </a:solidFill>
                <a:latin typeface="Times New Roman"/>
                <a:cs typeface="Times New Roman"/>
              </a:rPr>
              <a:t>русскому </a:t>
            </a:r>
            <a:r>
              <a:rPr sz="20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языку </a:t>
            </a:r>
            <a:r>
              <a:rPr sz="20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для  </a:t>
            </a:r>
            <a:r>
              <a:rPr sz="20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обучающихся </a:t>
            </a:r>
            <a:r>
              <a:rPr sz="20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9 </a:t>
            </a:r>
            <a:r>
              <a:rPr sz="20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классов </a:t>
            </a:r>
            <a:r>
              <a:rPr sz="20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является</a:t>
            </a:r>
            <a:r>
              <a:rPr sz="20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обязательным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 marL="381635" marR="374015" algn="ctr">
              <a:lnSpc>
                <a:spcPct val="100000"/>
              </a:lnSpc>
            </a:pPr>
            <a:r>
              <a:rPr sz="16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Итоговое </a:t>
            </a: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собеседование по </a:t>
            </a:r>
            <a:r>
              <a:rPr sz="1600" b="1" spc="-20" dirty="0">
                <a:solidFill>
                  <a:srgbClr val="FFFFFF"/>
                </a:solidFill>
                <a:latin typeface="Times New Roman"/>
                <a:cs typeface="Times New Roman"/>
              </a:rPr>
              <a:t>русскому </a:t>
            </a:r>
            <a:r>
              <a:rPr sz="16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языку </a:t>
            </a: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является  </a:t>
            </a:r>
            <a:r>
              <a:rPr sz="16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условием </a:t>
            </a:r>
            <a:r>
              <a:rPr sz="16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допуска </a:t>
            </a:r>
            <a:r>
              <a:rPr sz="1600" b="1" dirty="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sz="16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ГИА</a:t>
            </a: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300">
              <a:latin typeface="Times New Roman"/>
              <a:cs typeface="Times New Roman"/>
            </a:endParaRPr>
          </a:p>
          <a:p>
            <a:pPr marL="257810" marR="250190" algn="ctr">
              <a:lnSpc>
                <a:spcPct val="100000"/>
              </a:lnSpc>
            </a:pPr>
            <a:r>
              <a:rPr sz="16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Итоговое </a:t>
            </a: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собеседование </a:t>
            </a:r>
            <a:r>
              <a:rPr sz="16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проводится </a:t>
            </a:r>
            <a:r>
              <a:rPr sz="1600" b="1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sz="16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образовательных  </a:t>
            </a: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организациях по текстам, темам </a:t>
            </a:r>
            <a:r>
              <a:rPr sz="1600" b="1" dirty="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sz="1600" b="1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заданиям,</a:t>
            </a:r>
            <a:endParaRPr sz="1600">
              <a:latin typeface="Times New Roman"/>
              <a:cs typeface="Times New Roman"/>
            </a:endParaRPr>
          </a:p>
          <a:p>
            <a:pPr marL="635" algn="ctr">
              <a:lnSpc>
                <a:spcPct val="100000"/>
              </a:lnSpc>
            </a:pPr>
            <a:r>
              <a:rPr sz="16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сформированным </a:t>
            </a: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по </a:t>
            </a:r>
            <a:r>
              <a:rPr sz="16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часовым</a:t>
            </a:r>
            <a:r>
              <a:rPr sz="1600" b="1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поясам</a:t>
            </a: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 marL="635" algn="ctr">
              <a:lnSpc>
                <a:spcPct val="100000"/>
              </a:lnSpc>
              <a:spcBef>
                <a:spcPts val="1520"/>
              </a:spcBef>
            </a:pPr>
            <a:r>
              <a:rPr sz="1600" b="1" spc="-25" dirty="0">
                <a:solidFill>
                  <a:srgbClr val="FFFFFF"/>
                </a:solidFill>
                <a:latin typeface="Times New Roman"/>
                <a:cs typeface="Times New Roman"/>
              </a:rPr>
              <a:t>Результат </a:t>
            </a:r>
            <a:r>
              <a:rPr sz="1600" b="1" dirty="0">
                <a:solidFill>
                  <a:srgbClr val="FFFFFF"/>
                </a:solidFill>
                <a:latin typeface="Times New Roman"/>
                <a:cs typeface="Times New Roman"/>
              </a:rPr>
              <a:t>оценивается </a:t>
            </a: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по </a:t>
            </a:r>
            <a:r>
              <a:rPr sz="1600" b="1" dirty="0">
                <a:solidFill>
                  <a:srgbClr val="FFFFFF"/>
                </a:solidFill>
                <a:latin typeface="Times New Roman"/>
                <a:cs typeface="Times New Roman"/>
              </a:rPr>
              <a:t>системе</a:t>
            </a:r>
            <a:r>
              <a:rPr sz="16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«зачет/незачет»</a:t>
            </a:r>
            <a:endParaRPr sz="1600">
              <a:latin typeface="Times New Roman"/>
              <a:cs typeface="Times New Roman"/>
            </a:endParaRPr>
          </a:p>
        </p:txBody>
      </p:sp>
      <p:pic>
        <p:nvPicPr>
          <p:cNvPr id="13" name="object 1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1275" y="8267"/>
            <a:ext cx="1741805" cy="101947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28015" y="4700015"/>
            <a:ext cx="5925312" cy="2039112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2194305" y="4803902"/>
            <a:ext cx="180086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Сроки</a:t>
            </a:r>
            <a:r>
              <a:rPr sz="1600" b="1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проведения:</a:t>
            </a:r>
            <a:endParaRPr sz="1600">
              <a:latin typeface="Times New Roman"/>
              <a:cs typeface="Times New Roman"/>
            </a:endParaRPr>
          </a:p>
        </p:txBody>
      </p:sp>
      <p:graphicFrame>
        <p:nvGraphicFramePr>
          <p:cNvPr id="16" name="object 16"/>
          <p:cNvGraphicFramePr>
            <a:graphicFrameLocks noGrp="1"/>
          </p:cNvGraphicFramePr>
          <p:nvPr/>
        </p:nvGraphicFramePr>
        <p:xfrm>
          <a:off x="207937" y="5208651"/>
          <a:ext cx="5715000" cy="128010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57500"/>
                <a:gridCol w="2857500"/>
              </a:tblGrid>
              <a:tr h="38094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800" b="1" spc="-1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основной </a:t>
                      </a:r>
                      <a:r>
                        <a:rPr sz="18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срок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2CA1BE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b="1" spc="-1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Вторая среда</a:t>
                      </a:r>
                      <a:r>
                        <a:rPr sz="1400" b="1" spc="2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февраля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2CA1BE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8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дополнительный</a:t>
                      </a:r>
                      <a:r>
                        <a:rPr sz="1800" b="1" spc="-2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срок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FE8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b="1" spc="-1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Вторая рабочая среда</a:t>
                      </a:r>
                      <a:r>
                        <a:rPr sz="1400" b="1" spc="2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марта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FE8"/>
                    </a:solidFill>
                  </a:tcPr>
                </a:tc>
              </a:tr>
              <a:tr h="51815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8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дополнительный</a:t>
                      </a:r>
                      <a:r>
                        <a:rPr sz="1800" b="1" spc="-2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срок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4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31178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Первый </a:t>
                      </a:r>
                      <a:r>
                        <a:rPr sz="1400" b="1" spc="-1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рабочий</a:t>
                      </a:r>
                      <a:r>
                        <a:rPr sz="1400" b="1" spc="-7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понедельник  мая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4"/>
                    </a:solidFill>
                  </a:tcPr>
                </a:tc>
              </a:tr>
            </a:tbl>
          </a:graphicData>
        </a:graphic>
      </p:graphicFrame>
      <p:pic>
        <p:nvPicPr>
          <p:cNvPr id="17" name="object 1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131052" y="4297679"/>
            <a:ext cx="2866644" cy="2427732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6223000" y="4400803"/>
            <a:ext cx="2670810" cy="1976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600" b="1" spc="-15" dirty="0">
                <a:solidFill>
                  <a:srgbClr val="6C0F13"/>
                </a:solidFill>
                <a:latin typeface="Times New Roman"/>
                <a:cs typeface="Times New Roman"/>
              </a:rPr>
              <a:t>Повторно </a:t>
            </a:r>
            <a:r>
              <a:rPr sz="1600" b="1" spc="-10" dirty="0">
                <a:solidFill>
                  <a:srgbClr val="6C0F13"/>
                </a:solidFill>
                <a:latin typeface="Times New Roman"/>
                <a:cs typeface="Times New Roman"/>
              </a:rPr>
              <a:t>допускаются </a:t>
            </a:r>
            <a:r>
              <a:rPr sz="1600" b="1" dirty="0">
                <a:solidFill>
                  <a:srgbClr val="6C0F13"/>
                </a:solidFill>
                <a:latin typeface="Times New Roman"/>
                <a:cs typeface="Times New Roman"/>
              </a:rPr>
              <a:t>к ИС  </a:t>
            </a:r>
            <a:r>
              <a:rPr sz="1600" b="1" spc="-5" dirty="0">
                <a:solidFill>
                  <a:srgbClr val="6C0F13"/>
                </a:solidFill>
                <a:latin typeface="Times New Roman"/>
                <a:cs typeface="Times New Roman"/>
              </a:rPr>
              <a:t>участники:</a:t>
            </a:r>
            <a:endParaRPr sz="1600">
              <a:latin typeface="Times New Roman"/>
              <a:cs typeface="Times New Roman"/>
            </a:endParaRPr>
          </a:p>
          <a:p>
            <a:pPr marL="130810" indent="-118110">
              <a:lnSpc>
                <a:spcPct val="100000"/>
              </a:lnSpc>
              <a:buFont typeface="Times New Roman"/>
              <a:buChar char="-"/>
              <a:tabLst>
                <a:tab pos="130810" algn="l"/>
              </a:tabLst>
            </a:pPr>
            <a:r>
              <a:rPr sz="1600" b="1" spc="-5" dirty="0">
                <a:solidFill>
                  <a:srgbClr val="6C0F13"/>
                </a:solidFill>
                <a:latin typeface="Times New Roman"/>
                <a:cs typeface="Times New Roman"/>
              </a:rPr>
              <a:t>получившие</a:t>
            </a:r>
            <a:r>
              <a:rPr sz="1600" b="1" spc="-20" dirty="0">
                <a:solidFill>
                  <a:srgbClr val="6C0F1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6C0F13"/>
                </a:solidFill>
                <a:latin typeface="Times New Roman"/>
                <a:cs typeface="Times New Roman"/>
              </a:rPr>
              <a:t>«незачет»;</a:t>
            </a:r>
            <a:endParaRPr sz="1600">
              <a:latin typeface="Times New Roman"/>
              <a:cs typeface="Times New Roman"/>
            </a:endParaRPr>
          </a:p>
          <a:p>
            <a:pPr marL="12700" marR="417830">
              <a:lnSpc>
                <a:spcPct val="100000"/>
              </a:lnSpc>
              <a:buFont typeface="Times New Roman"/>
              <a:buChar char="-"/>
              <a:tabLst>
                <a:tab pos="130810" algn="l"/>
              </a:tabLst>
            </a:pPr>
            <a:r>
              <a:rPr sz="1600" b="1" spc="-5" dirty="0">
                <a:solidFill>
                  <a:srgbClr val="6C0F13"/>
                </a:solidFill>
                <a:latin typeface="Times New Roman"/>
                <a:cs typeface="Times New Roman"/>
              </a:rPr>
              <a:t>не </a:t>
            </a:r>
            <a:r>
              <a:rPr sz="1600" b="1" dirty="0">
                <a:solidFill>
                  <a:srgbClr val="6C0F13"/>
                </a:solidFill>
                <a:latin typeface="Times New Roman"/>
                <a:cs typeface="Times New Roman"/>
              </a:rPr>
              <a:t>явившиеся </a:t>
            </a:r>
            <a:r>
              <a:rPr sz="1600" b="1" spc="-5" dirty="0">
                <a:solidFill>
                  <a:srgbClr val="6C0F13"/>
                </a:solidFill>
                <a:latin typeface="Times New Roman"/>
                <a:cs typeface="Times New Roman"/>
              </a:rPr>
              <a:t>по  уважительной</a:t>
            </a:r>
            <a:r>
              <a:rPr sz="1600" b="1" spc="-50" dirty="0">
                <a:solidFill>
                  <a:srgbClr val="6C0F13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6C0F13"/>
                </a:solidFill>
                <a:latin typeface="Times New Roman"/>
                <a:cs typeface="Times New Roman"/>
              </a:rPr>
              <a:t>причине;</a:t>
            </a:r>
            <a:endParaRPr sz="1600">
              <a:latin typeface="Times New Roman"/>
              <a:cs typeface="Times New Roman"/>
            </a:endParaRPr>
          </a:p>
          <a:p>
            <a:pPr marL="12700" marR="185420">
              <a:lnSpc>
                <a:spcPct val="100000"/>
              </a:lnSpc>
              <a:spcBef>
                <a:spcPts val="5"/>
              </a:spcBef>
              <a:buFont typeface="Times New Roman"/>
              <a:buChar char="-"/>
              <a:tabLst>
                <a:tab pos="130810" algn="l"/>
              </a:tabLst>
            </a:pPr>
            <a:r>
              <a:rPr sz="1600" b="1" spc="-5" dirty="0">
                <a:solidFill>
                  <a:srgbClr val="6C0F13"/>
                </a:solidFill>
                <a:latin typeface="Times New Roman"/>
                <a:cs typeface="Times New Roman"/>
              </a:rPr>
              <a:t>не закончившие</a:t>
            </a:r>
            <a:r>
              <a:rPr sz="1600" b="1" spc="-75" dirty="0">
                <a:solidFill>
                  <a:srgbClr val="6C0F13"/>
                </a:solidFill>
                <a:latin typeface="Times New Roman"/>
                <a:cs typeface="Times New Roman"/>
              </a:rPr>
              <a:t> </a:t>
            </a:r>
            <a:r>
              <a:rPr sz="1600" b="1" spc="-15" dirty="0">
                <a:solidFill>
                  <a:srgbClr val="6C0F13"/>
                </a:solidFill>
                <a:latin typeface="Times New Roman"/>
                <a:cs typeface="Times New Roman"/>
              </a:rPr>
              <a:t>итоговое  </a:t>
            </a:r>
            <a:r>
              <a:rPr sz="1600" b="1" spc="-5" dirty="0">
                <a:solidFill>
                  <a:srgbClr val="6C0F13"/>
                </a:solidFill>
                <a:latin typeface="Times New Roman"/>
                <a:cs typeface="Times New Roman"/>
              </a:rPr>
              <a:t>собеседование по  уважительной</a:t>
            </a:r>
            <a:r>
              <a:rPr sz="1600" b="1" spc="-25" dirty="0">
                <a:solidFill>
                  <a:srgbClr val="6C0F13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6C0F13"/>
                </a:solidFill>
                <a:latin typeface="Times New Roman"/>
                <a:cs typeface="Times New Roman"/>
              </a:rPr>
              <a:t>причине</a:t>
            </a:r>
            <a:endParaRPr sz="1600">
              <a:latin typeface="Times New Roman"/>
              <a:cs typeface="Times New Roman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7005955" y="1686941"/>
            <a:ext cx="1103630" cy="1209675"/>
            <a:chOff x="7005955" y="1686941"/>
            <a:chExt cx="1103630" cy="1209675"/>
          </a:xfrm>
        </p:grpSpPr>
        <p:sp>
          <p:nvSpPr>
            <p:cNvPr id="20" name="object 20"/>
            <p:cNvSpPr/>
            <p:nvPr/>
          </p:nvSpPr>
          <p:spPr>
            <a:xfrm>
              <a:off x="7072376" y="1714500"/>
              <a:ext cx="970915" cy="1143000"/>
            </a:xfrm>
            <a:custGeom>
              <a:avLst/>
              <a:gdLst/>
              <a:ahLst/>
              <a:cxnLst/>
              <a:rect l="l" t="t" r="r" b="b"/>
              <a:pathLst>
                <a:path w="970915" h="1143000">
                  <a:moveTo>
                    <a:pt x="728091" y="0"/>
                  </a:moveTo>
                  <a:lnTo>
                    <a:pt x="242697" y="0"/>
                  </a:lnTo>
                  <a:lnTo>
                    <a:pt x="242697" y="657605"/>
                  </a:lnTo>
                  <a:lnTo>
                    <a:pt x="0" y="657605"/>
                  </a:lnTo>
                  <a:lnTo>
                    <a:pt x="485394" y="1143000"/>
                  </a:lnTo>
                  <a:lnTo>
                    <a:pt x="970788" y="657605"/>
                  </a:lnTo>
                  <a:lnTo>
                    <a:pt x="728091" y="657605"/>
                  </a:lnTo>
                  <a:lnTo>
                    <a:pt x="728091" y="0"/>
                  </a:lnTo>
                  <a:close/>
                </a:path>
              </a:pathLst>
            </a:custGeom>
            <a:solidFill>
              <a:srgbClr val="EB76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005955" y="1686941"/>
              <a:ext cx="1103630" cy="1209675"/>
            </a:xfrm>
            <a:custGeom>
              <a:avLst/>
              <a:gdLst/>
              <a:ahLst/>
              <a:cxnLst/>
              <a:rect l="l" t="t" r="r" b="b"/>
              <a:pathLst>
                <a:path w="1103629" h="1209675">
                  <a:moveTo>
                    <a:pt x="822071" y="0"/>
                  </a:moveTo>
                  <a:lnTo>
                    <a:pt x="281559" y="0"/>
                  </a:lnTo>
                  <a:lnTo>
                    <a:pt x="281559" y="657606"/>
                  </a:lnTo>
                  <a:lnTo>
                    <a:pt x="0" y="657606"/>
                  </a:lnTo>
                  <a:lnTo>
                    <a:pt x="551815" y="1209421"/>
                  </a:lnTo>
                  <a:lnTo>
                    <a:pt x="598424" y="1162812"/>
                  </a:lnTo>
                  <a:lnTo>
                    <a:pt x="551815" y="1162812"/>
                  </a:lnTo>
                  <a:lnTo>
                    <a:pt x="79628" y="690626"/>
                  </a:lnTo>
                  <a:lnTo>
                    <a:pt x="314578" y="690626"/>
                  </a:lnTo>
                  <a:lnTo>
                    <a:pt x="314578" y="33020"/>
                  </a:lnTo>
                  <a:lnTo>
                    <a:pt x="822071" y="33020"/>
                  </a:lnTo>
                  <a:lnTo>
                    <a:pt x="822071" y="0"/>
                  </a:lnTo>
                  <a:close/>
                </a:path>
                <a:path w="1103629" h="1209675">
                  <a:moveTo>
                    <a:pt x="822071" y="33020"/>
                  </a:moveTo>
                  <a:lnTo>
                    <a:pt x="789051" y="33020"/>
                  </a:lnTo>
                  <a:lnTo>
                    <a:pt x="789051" y="690626"/>
                  </a:lnTo>
                  <a:lnTo>
                    <a:pt x="1024001" y="690626"/>
                  </a:lnTo>
                  <a:lnTo>
                    <a:pt x="551815" y="1162812"/>
                  </a:lnTo>
                  <a:lnTo>
                    <a:pt x="598424" y="1162812"/>
                  </a:lnTo>
                  <a:lnTo>
                    <a:pt x="1103629" y="657606"/>
                  </a:lnTo>
                  <a:lnTo>
                    <a:pt x="822071" y="657606"/>
                  </a:lnTo>
                  <a:lnTo>
                    <a:pt x="822071" y="33020"/>
                  </a:lnTo>
                  <a:close/>
                </a:path>
                <a:path w="1103629" h="1209675">
                  <a:moveTo>
                    <a:pt x="778001" y="44069"/>
                  </a:moveTo>
                  <a:lnTo>
                    <a:pt x="325627" y="44069"/>
                  </a:lnTo>
                  <a:lnTo>
                    <a:pt x="325627" y="701675"/>
                  </a:lnTo>
                  <a:lnTo>
                    <a:pt x="106172" y="701675"/>
                  </a:lnTo>
                  <a:lnTo>
                    <a:pt x="551815" y="1147191"/>
                  </a:lnTo>
                  <a:lnTo>
                    <a:pt x="567313" y="1131697"/>
                  </a:lnTo>
                  <a:lnTo>
                    <a:pt x="551815" y="1131697"/>
                  </a:lnTo>
                  <a:lnTo>
                    <a:pt x="132715" y="712597"/>
                  </a:lnTo>
                  <a:lnTo>
                    <a:pt x="336550" y="712597"/>
                  </a:lnTo>
                  <a:lnTo>
                    <a:pt x="336550" y="54991"/>
                  </a:lnTo>
                  <a:lnTo>
                    <a:pt x="778001" y="54991"/>
                  </a:lnTo>
                  <a:lnTo>
                    <a:pt x="778001" y="44069"/>
                  </a:lnTo>
                  <a:close/>
                </a:path>
                <a:path w="1103629" h="1209675">
                  <a:moveTo>
                    <a:pt x="778001" y="54991"/>
                  </a:moveTo>
                  <a:lnTo>
                    <a:pt x="767079" y="54991"/>
                  </a:lnTo>
                  <a:lnTo>
                    <a:pt x="767079" y="712597"/>
                  </a:lnTo>
                  <a:lnTo>
                    <a:pt x="970915" y="712597"/>
                  </a:lnTo>
                  <a:lnTo>
                    <a:pt x="551815" y="1131697"/>
                  </a:lnTo>
                  <a:lnTo>
                    <a:pt x="567313" y="1131697"/>
                  </a:lnTo>
                  <a:lnTo>
                    <a:pt x="997458" y="701675"/>
                  </a:lnTo>
                  <a:lnTo>
                    <a:pt x="778001" y="701675"/>
                  </a:lnTo>
                  <a:lnTo>
                    <a:pt x="778001" y="54991"/>
                  </a:lnTo>
                  <a:close/>
                </a:path>
              </a:pathLst>
            </a:custGeom>
            <a:solidFill>
              <a:srgbClr val="1E76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7469432" y="1814576"/>
            <a:ext cx="194310" cy="70040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1410"/>
              </a:lnSpc>
            </a:pPr>
            <a:r>
              <a:rPr sz="1200" b="1" dirty="0">
                <a:solidFill>
                  <a:srgbClr val="001F5F"/>
                </a:solidFill>
                <a:latin typeface="Times New Roman"/>
                <a:cs typeface="Times New Roman"/>
              </a:rPr>
              <a:t>ДОПУСК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32"/>
          <p:cNvSpPr txBox="1">
            <a:spLocks noGrp="1"/>
          </p:cNvSpPr>
          <p:nvPr>
            <p:ph type="title"/>
          </p:nvPr>
        </p:nvSpPr>
        <p:spPr>
          <a:xfrm>
            <a:off x="866775" y="332656"/>
            <a:ext cx="7315200" cy="45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entury Gothic"/>
              <a:buNone/>
            </a:pPr>
            <a:endParaRPr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297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580" y="2496311"/>
            <a:ext cx="9002395" cy="2409825"/>
            <a:chOff x="68580" y="2496311"/>
            <a:chExt cx="9002395" cy="240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580" y="2496311"/>
              <a:ext cx="4320540" cy="101041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580" y="3854195"/>
              <a:ext cx="9002267" cy="105156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612901" y="3945890"/>
            <a:ext cx="794893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24765" algn="ctr">
              <a:lnSpc>
                <a:spcPct val="100000"/>
              </a:lnSpc>
              <a:spcBef>
                <a:spcPts val="100"/>
              </a:spcBef>
            </a:pPr>
            <a:r>
              <a:rPr sz="18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если </a:t>
            </a:r>
            <a:r>
              <a:rPr sz="18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обучающийся </a:t>
            </a:r>
            <a:r>
              <a:rPr sz="1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по </a:t>
            </a:r>
            <a:r>
              <a:rPr sz="1800" b="1" dirty="0">
                <a:solidFill>
                  <a:srgbClr val="FFFFFF"/>
                </a:solidFill>
                <a:latin typeface="Times New Roman"/>
                <a:cs typeface="Times New Roman"/>
              </a:rPr>
              <a:t>сдаваемым учебным </a:t>
            </a:r>
            <a:r>
              <a:rPr sz="1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предметам </a:t>
            </a:r>
            <a:r>
              <a:rPr sz="1800" b="1" dirty="0">
                <a:solidFill>
                  <a:srgbClr val="FFFFFF"/>
                </a:solidFill>
                <a:latin typeface="Times New Roman"/>
                <a:cs typeface="Times New Roman"/>
              </a:rPr>
              <a:t>набрал </a:t>
            </a:r>
            <a:r>
              <a:rPr sz="1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минимальное  </a:t>
            </a:r>
            <a:r>
              <a:rPr sz="18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количество баллов, </a:t>
            </a:r>
            <a:r>
              <a:rPr sz="1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определенное органом </a:t>
            </a:r>
            <a:r>
              <a:rPr sz="18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исполнительной власти субъекта  Российской</a:t>
            </a:r>
            <a:r>
              <a:rPr sz="18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Федерации;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435" y="4988052"/>
            <a:ext cx="9020556" cy="175107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51384" y="5090414"/>
            <a:ext cx="6722109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880" marR="5080" indent="-43815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solidFill>
                  <a:srgbClr val="9B2C2A"/>
                </a:solidFill>
                <a:latin typeface="Cambria"/>
                <a:cs typeface="Cambria"/>
              </a:rPr>
              <a:t>Учет </a:t>
            </a:r>
            <a:r>
              <a:rPr sz="1600" b="1" spc="-25" dirty="0">
                <a:solidFill>
                  <a:srgbClr val="9B2C2A"/>
                </a:solidFill>
                <a:latin typeface="Cambria"/>
                <a:cs typeface="Cambria"/>
              </a:rPr>
              <a:t>результатов </a:t>
            </a:r>
            <a:r>
              <a:rPr sz="1600" b="1" spc="-5" dirty="0">
                <a:solidFill>
                  <a:srgbClr val="9B2C2A"/>
                </a:solidFill>
                <a:latin typeface="Cambria"/>
                <a:cs typeface="Cambria"/>
              </a:rPr>
              <a:t>экзаменов по </a:t>
            </a:r>
            <a:r>
              <a:rPr sz="1600" b="1" dirty="0">
                <a:solidFill>
                  <a:srgbClr val="9B2C2A"/>
                </a:solidFill>
                <a:latin typeface="Cambria"/>
                <a:cs typeface="Cambria"/>
              </a:rPr>
              <a:t>сдаваемым </a:t>
            </a:r>
            <a:r>
              <a:rPr sz="1600" b="1" spc="-5" dirty="0">
                <a:solidFill>
                  <a:srgbClr val="9B2C2A"/>
                </a:solidFill>
                <a:latin typeface="Cambria"/>
                <a:cs typeface="Cambria"/>
              </a:rPr>
              <a:t>обучающимися </a:t>
            </a:r>
            <a:r>
              <a:rPr sz="1600" b="1" dirty="0">
                <a:solidFill>
                  <a:srgbClr val="9B2C2A"/>
                </a:solidFill>
                <a:latin typeface="Cambria"/>
                <a:cs typeface="Cambria"/>
              </a:rPr>
              <a:t>учебным  предметам </a:t>
            </a:r>
            <a:r>
              <a:rPr sz="1600" b="1" spc="-5" dirty="0">
                <a:solidFill>
                  <a:srgbClr val="9B2C2A"/>
                </a:solidFill>
                <a:latin typeface="Cambria"/>
                <a:cs typeface="Cambria"/>
              </a:rPr>
              <a:t>при определении </a:t>
            </a:r>
            <a:r>
              <a:rPr sz="1600" b="1" spc="-10" dirty="0">
                <a:solidFill>
                  <a:srgbClr val="9B2C2A"/>
                </a:solidFill>
                <a:latin typeface="Cambria"/>
                <a:cs typeface="Cambria"/>
              </a:rPr>
              <a:t>итоговых отметок </a:t>
            </a:r>
            <a:r>
              <a:rPr sz="1600" b="1" spc="-5" dirty="0">
                <a:solidFill>
                  <a:srgbClr val="9B2C2A"/>
                </a:solidFill>
                <a:latin typeface="Cambria"/>
                <a:cs typeface="Cambria"/>
              </a:rPr>
              <a:t>за </a:t>
            </a:r>
            <a:r>
              <a:rPr sz="1600" b="1" dirty="0">
                <a:solidFill>
                  <a:srgbClr val="9B2C2A"/>
                </a:solidFill>
                <a:latin typeface="Cambria"/>
                <a:cs typeface="Cambria"/>
              </a:rPr>
              <a:t>9 </a:t>
            </a:r>
            <a:r>
              <a:rPr sz="1600" b="1" spc="-5" dirty="0">
                <a:solidFill>
                  <a:srgbClr val="9B2C2A"/>
                </a:solidFill>
                <a:latin typeface="Cambria"/>
                <a:cs typeface="Cambria"/>
              </a:rPr>
              <a:t>класс </a:t>
            </a:r>
            <a:r>
              <a:rPr sz="1600" b="1" dirty="0">
                <a:solidFill>
                  <a:srgbClr val="9B2C2A"/>
                </a:solidFill>
                <a:latin typeface="Cambria"/>
                <a:cs typeface="Cambria"/>
              </a:rPr>
              <a:t>и</a:t>
            </a:r>
            <a:r>
              <a:rPr sz="1600" b="1" spc="-15" dirty="0">
                <a:solidFill>
                  <a:srgbClr val="9B2C2A"/>
                </a:solidFill>
                <a:latin typeface="Cambria"/>
                <a:cs typeface="Cambria"/>
              </a:rPr>
              <a:t> </a:t>
            </a:r>
            <a:r>
              <a:rPr sz="1600" b="1" spc="-5" dirty="0">
                <a:solidFill>
                  <a:srgbClr val="9B2C2A"/>
                </a:solidFill>
                <a:latin typeface="Cambria"/>
                <a:cs typeface="Cambria"/>
              </a:rPr>
              <a:t>их</a:t>
            </a:r>
            <a:endParaRPr sz="1600" dirty="0">
              <a:latin typeface="Cambria"/>
              <a:cs typeface="Cambria"/>
            </a:endParaRPr>
          </a:p>
          <a:p>
            <a:r>
              <a:rPr sz="1600" b="1" dirty="0">
                <a:solidFill>
                  <a:srgbClr val="9B2C2A"/>
                </a:solidFill>
                <a:latin typeface="Cambria"/>
                <a:cs typeface="Cambria"/>
              </a:rPr>
              <a:t>выставлении в </a:t>
            </a:r>
            <a:r>
              <a:rPr sz="1600" b="1" spc="-5" dirty="0">
                <a:solidFill>
                  <a:srgbClr val="9B2C2A"/>
                </a:solidFill>
                <a:latin typeface="Cambria"/>
                <a:cs typeface="Cambria"/>
              </a:rPr>
              <a:t>аттестат об основном общем образовании.  (</a:t>
            </a:r>
            <a:r>
              <a:rPr sz="1600" b="1" spc="-5" dirty="0" err="1">
                <a:solidFill>
                  <a:srgbClr val="9B2C2A"/>
                </a:solidFill>
                <a:latin typeface="Cambria"/>
                <a:cs typeface="Cambria"/>
              </a:rPr>
              <a:t>Приказ</a:t>
            </a:r>
            <a:r>
              <a:rPr sz="1600" b="1" spc="-5" dirty="0">
                <a:solidFill>
                  <a:srgbClr val="9B2C2A"/>
                </a:solidFill>
                <a:latin typeface="Cambria"/>
                <a:cs typeface="Cambria"/>
              </a:rPr>
              <a:t> </a:t>
            </a:r>
            <a:r>
              <a:rPr lang="ru-RU" sz="1600" b="1" spc="-5" dirty="0" err="1" smtClean="0">
                <a:solidFill>
                  <a:srgbClr val="9B2C2A"/>
                </a:solidFill>
                <a:latin typeface="Cambria"/>
                <a:cs typeface="Cambria"/>
              </a:rPr>
              <a:t>Минпросвещения</a:t>
            </a:r>
            <a:r>
              <a:rPr lang="ru-RU" sz="1600" b="1" spc="-5" dirty="0" smtClean="0">
                <a:solidFill>
                  <a:srgbClr val="9B2C2A"/>
                </a:solidFill>
                <a:latin typeface="Cambria"/>
                <a:cs typeface="Cambria"/>
              </a:rPr>
              <a:t> РФ </a:t>
            </a:r>
            <a:r>
              <a:rPr sz="1600" b="1" spc="-10" dirty="0" err="1" smtClean="0">
                <a:solidFill>
                  <a:srgbClr val="9B2C2A"/>
                </a:solidFill>
                <a:latin typeface="Cambria"/>
                <a:cs typeface="Cambria"/>
              </a:rPr>
              <a:t>от</a:t>
            </a:r>
            <a:r>
              <a:rPr sz="1600" b="1" spc="-10" dirty="0" smtClean="0">
                <a:solidFill>
                  <a:srgbClr val="9B2C2A"/>
                </a:solidFill>
                <a:latin typeface="Cambria"/>
                <a:cs typeface="Cambria"/>
              </a:rPr>
              <a:t> </a:t>
            </a:r>
            <a:r>
              <a:rPr lang="ru-RU" sz="1600" b="1" spc="-10" dirty="0" smtClean="0">
                <a:solidFill>
                  <a:srgbClr val="9B2C2A"/>
                </a:solidFill>
                <a:latin typeface="Cambria"/>
                <a:cs typeface="Cambria"/>
              </a:rPr>
              <a:t>05</a:t>
            </a:r>
            <a:r>
              <a:rPr sz="1600" b="1" spc="-5" dirty="0" smtClean="0">
                <a:solidFill>
                  <a:srgbClr val="9B2C2A"/>
                </a:solidFill>
                <a:latin typeface="Cambria"/>
                <a:cs typeface="Cambria"/>
              </a:rPr>
              <a:t>.1</a:t>
            </a:r>
            <a:r>
              <a:rPr lang="ru-RU" sz="1600" b="1" spc="-5" dirty="0" smtClean="0">
                <a:solidFill>
                  <a:srgbClr val="9B2C2A"/>
                </a:solidFill>
                <a:latin typeface="Cambria"/>
                <a:cs typeface="Cambria"/>
              </a:rPr>
              <a:t>0</a:t>
            </a:r>
            <a:r>
              <a:rPr sz="1600" b="1" spc="-5" dirty="0" smtClean="0">
                <a:solidFill>
                  <a:srgbClr val="9B2C2A"/>
                </a:solidFill>
                <a:latin typeface="Cambria"/>
                <a:cs typeface="Cambria"/>
              </a:rPr>
              <a:t>.20</a:t>
            </a:r>
            <a:r>
              <a:rPr lang="ru-RU" sz="1600" b="1" spc="-5" dirty="0" smtClean="0">
                <a:solidFill>
                  <a:srgbClr val="9B2C2A"/>
                </a:solidFill>
                <a:latin typeface="Cambria"/>
                <a:cs typeface="Cambria"/>
              </a:rPr>
              <a:t>20</a:t>
            </a:r>
            <a:r>
              <a:rPr sz="1600" b="1" spc="-5" dirty="0" smtClean="0">
                <a:solidFill>
                  <a:srgbClr val="9B2C2A"/>
                </a:solidFill>
                <a:latin typeface="Cambria"/>
                <a:cs typeface="Cambria"/>
              </a:rPr>
              <a:t> </a:t>
            </a:r>
            <a:r>
              <a:rPr sz="1600" b="1" spc="-105" dirty="0">
                <a:solidFill>
                  <a:srgbClr val="9B2C2A"/>
                </a:solidFill>
                <a:latin typeface="Cambria"/>
                <a:cs typeface="Cambria"/>
              </a:rPr>
              <a:t>г. </a:t>
            </a:r>
            <a:r>
              <a:rPr sz="1600" b="1" dirty="0">
                <a:solidFill>
                  <a:srgbClr val="9B2C2A"/>
                </a:solidFill>
                <a:latin typeface="Cambria"/>
                <a:cs typeface="Cambria"/>
              </a:rPr>
              <a:t>№ </a:t>
            </a:r>
            <a:r>
              <a:rPr sz="1600" b="1" spc="-5" dirty="0" smtClean="0">
                <a:solidFill>
                  <a:srgbClr val="9B2C2A"/>
                </a:solidFill>
                <a:latin typeface="Cambria"/>
                <a:cs typeface="Cambria"/>
              </a:rPr>
              <a:t>5</a:t>
            </a:r>
            <a:r>
              <a:rPr lang="ru-RU" sz="1600" b="1" spc="-5" dirty="0" smtClean="0">
                <a:solidFill>
                  <a:srgbClr val="9B2C2A"/>
                </a:solidFill>
                <a:latin typeface="Cambria"/>
                <a:cs typeface="Cambria"/>
              </a:rPr>
              <a:t>46</a:t>
            </a:r>
            <a:r>
              <a:rPr sz="1600" b="1" spc="-5" dirty="0" smtClean="0">
                <a:solidFill>
                  <a:srgbClr val="9B2C2A"/>
                </a:solidFill>
                <a:latin typeface="Cambria"/>
                <a:cs typeface="Cambria"/>
              </a:rPr>
              <a:t> </a:t>
            </a:r>
            <a:r>
              <a:rPr lang="ru-RU" sz="1600" b="1" dirty="0">
                <a:solidFill>
                  <a:srgbClr val="9B2C2A"/>
                </a:solidFill>
                <a:latin typeface="Cambria"/>
                <a:cs typeface="Cambria"/>
              </a:rPr>
              <a:t>"Об утверждении Порядка заполнения, учета и выдачи аттестатов об основном общем и среднем общем образовании и их дубликатов"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74428" y="74168"/>
            <a:ext cx="8996680" cy="3432810"/>
            <a:chOff x="74428" y="74168"/>
            <a:chExt cx="8996680" cy="343281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428" y="74168"/>
              <a:ext cx="2211578" cy="178320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214499" y="1857375"/>
              <a:ext cx="828040" cy="720090"/>
            </a:xfrm>
            <a:custGeom>
              <a:avLst/>
              <a:gdLst/>
              <a:ahLst/>
              <a:cxnLst/>
              <a:rect l="l" t="t" r="r" b="b"/>
              <a:pathLst>
                <a:path w="828039" h="720089">
                  <a:moveTo>
                    <a:pt x="621030" y="0"/>
                  </a:moveTo>
                  <a:lnTo>
                    <a:pt x="207009" y="0"/>
                  </a:lnTo>
                  <a:lnTo>
                    <a:pt x="207009" y="360045"/>
                  </a:lnTo>
                  <a:lnTo>
                    <a:pt x="0" y="360045"/>
                  </a:lnTo>
                  <a:lnTo>
                    <a:pt x="414019" y="719963"/>
                  </a:lnTo>
                  <a:lnTo>
                    <a:pt x="828039" y="360045"/>
                  </a:lnTo>
                  <a:lnTo>
                    <a:pt x="621030" y="360045"/>
                  </a:lnTo>
                  <a:lnTo>
                    <a:pt x="621030" y="0"/>
                  </a:lnTo>
                  <a:close/>
                </a:path>
              </a:pathLst>
            </a:custGeom>
            <a:solidFill>
              <a:srgbClr val="EB76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140965" y="1829816"/>
              <a:ext cx="975360" cy="784225"/>
            </a:xfrm>
            <a:custGeom>
              <a:avLst/>
              <a:gdLst/>
              <a:ahLst/>
              <a:cxnLst/>
              <a:rect l="l" t="t" r="r" b="b"/>
              <a:pathLst>
                <a:path w="975360" h="784225">
                  <a:moveTo>
                    <a:pt x="722121" y="0"/>
                  </a:moveTo>
                  <a:lnTo>
                    <a:pt x="253110" y="0"/>
                  </a:lnTo>
                  <a:lnTo>
                    <a:pt x="253110" y="360045"/>
                  </a:lnTo>
                  <a:lnTo>
                    <a:pt x="0" y="360045"/>
                  </a:lnTo>
                  <a:lnTo>
                    <a:pt x="487552" y="783971"/>
                  </a:lnTo>
                  <a:lnTo>
                    <a:pt x="537798" y="740283"/>
                  </a:lnTo>
                  <a:lnTo>
                    <a:pt x="487552" y="740283"/>
                  </a:lnTo>
                  <a:lnTo>
                    <a:pt x="88264" y="393064"/>
                  </a:lnTo>
                  <a:lnTo>
                    <a:pt x="286131" y="393064"/>
                  </a:lnTo>
                  <a:lnTo>
                    <a:pt x="286131" y="33020"/>
                  </a:lnTo>
                  <a:lnTo>
                    <a:pt x="722121" y="33020"/>
                  </a:lnTo>
                  <a:lnTo>
                    <a:pt x="722121" y="0"/>
                  </a:lnTo>
                  <a:close/>
                </a:path>
                <a:path w="975360" h="784225">
                  <a:moveTo>
                    <a:pt x="722121" y="33020"/>
                  </a:moveTo>
                  <a:lnTo>
                    <a:pt x="689101" y="33020"/>
                  </a:lnTo>
                  <a:lnTo>
                    <a:pt x="689101" y="393064"/>
                  </a:lnTo>
                  <a:lnTo>
                    <a:pt x="886840" y="393064"/>
                  </a:lnTo>
                  <a:lnTo>
                    <a:pt x="487552" y="740283"/>
                  </a:lnTo>
                  <a:lnTo>
                    <a:pt x="537798" y="740283"/>
                  </a:lnTo>
                  <a:lnTo>
                    <a:pt x="975106" y="360045"/>
                  </a:lnTo>
                  <a:lnTo>
                    <a:pt x="722121" y="360045"/>
                  </a:lnTo>
                  <a:lnTo>
                    <a:pt x="722121" y="33020"/>
                  </a:lnTo>
                  <a:close/>
                </a:path>
                <a:path w="975360" h="784225">
                  <a:moveTo>
                    <a:pt x="678052" y="44069"/>
                  </a:moveTo>
                  <a:lnTo>
                    <a:pt x="297052" y="44069"/>
                  </a:lnTo>
                  <a:lnTo>
                    <a:pt x="297052" y="403987"/>
                  </a:lnTo>
                  <a:lnTo>
                    <a:pt x="117728" y="403987"/>
                  </a:lnTo>
                  <a:lnTo>
                    <a:pt x="487552" y="725678"/>
                  </a:lnTo>
                  <a:lnTo>
                    <a:pt x="504349" y="711073"/>
                  </a:lnTo>
                  <a:lnTo>
                    <a:pt x="487552" y="711073"/>
                  </a:lnTo>
                  <a:lnTo>
                    <a:pt x="147065" y="415036"/>
                  </a:lnTo>
                  <a:lnTo>
                    <a:pt x="308101" y="415036"/>
                  </a:lnTo>
                  <a:lnTo>
                    <a:pt x="308101" y="54991"/>
                  </a:lnTo>
                  <a:lnTo>
                    <a:pt x="678052" y="54991"/>
                  </a:lnTo>
                  <a:lnTo>
                    <a:pt x="678052" y="44069"/>
                  </a:lnTo>
                  <a:close/>
                </a:path>
                <a:path w="975360" h="784225">
                  <a:moveTo>
                    <a:pt x="678052" y="54991"/>
                  </a:moveTo>
                  <a:lnTo>
                    <a:pt x="667131" y="54991"/>
                  </a:lnTo>
                  <a:lnTo>
                    <a:pt x="667131" y="415036"/>
                  </a:lnTo>
                  <a:lnTo>
                    <a:pt x="828039" y="415036"/>
                  </a:lnTo>
                  <a:lnTo>
                    <a:pt x="487552" y="711073"/>
                  </a:lnTo>
                  <a:lnTo>
                    <a:pt x="504349" y="711073"/>
                  </a:lnTo>
                  <a:lnTo>
                    <a:pt x="857503" y="403987"/>
                  </a:lnTo>
                  <a:lnTo>
                    <a:pt x="678052" y="403987"/>
                  </a:lnTo>
                  <a:lnTo>
                    <a:pt x="678052" y="54991"/>
                  </a:lnTo>
                  <a:close/>
                </a:path>
              </a:pathLst>
            </a:custGeom>
            <a:solidFill>
              <a:srgbClr val="1E76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45735" y="2496312"/>
              <a:ext cx="4325111" cy="1010411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6191250" y="2588259"/>
            <a:ext cx="144335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0861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по </a:t>
            </a:r>
            <a:r>
              <a:rPr sz="1800" b="1" spc="-25" dirty="0">
                <a:solidFill>
                  <a:srgbClr val="FFFFFF"/>
                </a:solidFill>
                <a:latin typeface="Times New Roman"/>
                <a:cs typeface="Times New Roman"/>
              </a:rPr>
              <a:t>двум  </a:t>
            </a:r>
            <a:r>
              <a:rPr sz="1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предметам</a:t>
            </a:r>
            <a:r>
              <a:rPr sz="1800" b="1" spc="-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по</a:t>
            </a:r>
            <a:endParaRPr sz="1800">
              <a:latin typeface="Times New Roman"/>
              <a:cs typeface="Times New Roman"/>
            </a:endParaRPr>
          </a:p>
          <a:p>
            <a:pPr marL="339090">
              <a:lnSpc>
                <a:spcPct val="100000"/>
              </a:lnSpc>
            </a:pPr>
            <a:r>
              <a:rPr sz="18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выбору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637410" y="1829816"/>
            <a:ext cx="5941060" cy="2198370"/>
            <a:chOff x="1637410" y="1829816"/>
            <a:chExt cx="5941060" cy="2198370"/>
          </a:xfrm>
        </p:grpSpPr>
        <p:sp>
          <p:nvSpPr>
            <p:cNvPr id="15" name="object 15"/>
            <p:cNvSpPr/>
            <p:nvPr/>
          </p:nvSpPr>
          <p:spPr>
            <a:xfrm>
              <a:off x="6429375" y="1857375"/>
              <a:ext cx="828040" cy="720090"/>
            </a:xfrm>
            <a:custGeom>
              <a:avLst/>
              <a:gdLst/>
              <a:ahLst/>
              <a:cxnLst/>
              <a:rect l="l" t="t" r="r" b="b"/>
              <a:pathLst>
                <a:path w="828040" h="720089">
                  <a:moveTo>
                    <a:pt x="621029" y="0"/>
                  </a:moveTo>
                  <a:lnTo>
                    <a:pt x="207009" y="0"/>
                  </a:lnTo>
                  <a:lnTo>
                    <a:pt x="207009" y="360045"/>
                  </a:lnTo>
                  <a:lnTo>
                    <a:pt x="0" y="360045"/>
                  </a:lnTo>
                  <a:lnTo>
                    <a:pt x="414020" y="719963"/>
                  </a:lnTo>
                  <a:lnTo>
                    <a:pt x="828040" y="360045"/>
                  </a:lnTo>
                  <a:lnTo>
                    <a:pt x="621029" y="360045"/>
                  </a:lnTo>
                  <a:lnTo>
                    <a:pt x="621029" y="0"/>
                  </a:lnTo>
                  <a:close/>
                </a:path>
              </a:pathLst>
            </a:custGeom>
            <a:solidFill>
              <a:srgbClr val="EB76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355841" y="1829816"/>
              <a:ext cx="975360" cy="784225"/>
            </a:xfrm>
            <a:custGeom>
              <a:avLst/>
              <a:gdLst/>
              <a:ahLst/>
              <a:cxnLst/>
              <a:rect l="l" t="t" r="r" b="b"/>
              <a:pathLst>
                <a:path w="975359" h="784225">
                  <a:moveTo>
                    <a:pt x="721994" y="0"/>
                  </a:moveTo>
                  <a:lnTo>
                    <a:pt x="252984" y="0"/>
                  </a:lnTo>
                  <a:lnTo>
                    <a:pt x="252984" y="360045"/>
                  </a:lnTo>
                  <a:lnTo>
                    <a:pt x="0" y="360045"/>
                  </a:lnTo>
                  <a:lnTo>
                    <a:pt x="487553" y="783971"/>
                  </a:lnTo>
                  <a:lnTo>
                    <a:pt x="537798" y="740283"/>
                  </a:lnTo>
                  <a:lnTo>
                    <a:pt x="487553" y="740283"/>
                  </a:lnTo>
                  <a:lnTo>
                    <a:pt x="88265" y="393064"/>
                  </a:lnTo>
                  <a:lnTo>
                    <a:pt x="286004" y="393064"/>
                  </a:lnTo>
                  <a:lnTo>
                    <a:pt x="286004" y="33020"/>
                  </a:lnTo>
                  <a:lnTo>
                    <a:pt x="721994" y="33020"/>
                  </a:lnTo>
                  <a:lnTo>
                    <a:pt x="721994" y="0"/>
                  </a:lnTo>
                  <a:close/>
                </a:path>
                <a:path w="975359" h="784225">
                  <a:moveTo>
                    <a:pt x="721994" y="33020"/>
                  </a:moveTo>
                  <a:lnTo>
                    <a:pt x="689102" y="33020"/>
                  </a:lnTo>
                  <a:lnTo>
                    <a:pt x="689102" y="393064"/>
                  </a:lnTo>
                  <a:lnTo>
                    <a:pt x="886840" y="393064"/>
                  </a:lnTo>
                  <a:lnTo>
                    <a:pt x="487553" y="740283"/>
                  </a:lnTo>
                  <a:lnTo>
                    <a:pt x="537798" y="740283"/>
                  </a:lnTo>
                  <a:lnTo>
                    <a:pt x="975106" y="360045"/>
                  </a:lnTo>
                  <a:lnTo>
                    <a:pt x="721994" y="360045"/>
                  </a:lnTo>
                  <a:lnTo>
                    <a:pt x="721994" y="33020"/>
                  </a:lnTo>
                  <a:close/>
                </a:path>
                <a:path w="975359" h="784225">
                  <a:moveTo>
                    <a:pt x="678053" y="44069"/>
                  </a:moveTo>
                  <a:lnTo>
                    <a:pt x="297053" y="44069"/>
                  </a:lnTo>
                  <a:lnTo>
                    <a:pt x="297053" y="403987"/>
                  </a:lnTo>
                  <a:lnTo>
                    <a:pt x="117602" y="403987"/>
                  </a:lnTo>
                  <a:lnTo>
                    <a:pt x="487553" y="725678"/>
                  </a:lnTo>
                  <a:lnTo>
                    <a:pt x="504343" y="711073"/>
                  </a:lnTo>
                  <a:lnTo>
                    <a:pt x="487553" y="711073"/>
                  </a:lnTo>
                  <a:lnTo>
                    <a:pt x="147065" y="415036"/>
                  </a:lnTo>
                  <a:lnTo>
                    <a:pt x="308102" y="415036"/>
                  </a:lnTo>
                  <a:lnTo>
                    <a:pt x="308102" y="54991"/>
                  </a:lnTo>
                  <a:lnTo>
                    <a:pt x="678053" y="54991"/>
                  </a:lnTo>
                  <a:lnTo>
                    <a:pt x="678053" y="44069"/>
                  </a:lnTo>
                  <a:close/>
                </a:path>
                <a:path w="975359" h="784225">
                  <a:moveTo>
                    <a:pt x="678053" y="54991"/>
                  </a:moveTo>
                  <a:lnTo>
                    <a:pt x="667004" y="54991"/>
                  </a:lnTo>
                  <a:lnTo>
                    <a:pt x="667004" y="415036"/>
                  </a:lnTo>
                  <a:lnTo>
                    <a:pt x="828039" y="415036"/>
                  </a:lnTo>
                  <a:lnTo>
                    <a:pt x="487553" y="711073"/>
                  </a:lnTo>
                  <a:lnTo>
                    <a:pt x="504343" y="711073"/>
                  </a:lnTo>
                  <a:lnTo>
                    <a:pt x="857377" y="403987"/>
                  </a:lnTo>
                  <a:lnTo>
                    <a:pt x="678053" y="403987"/>
                  </a:lnTo>
                  <a:lnTo>
                    <a:pt x="678053" y="54991"/>
                  </a:lnTo>
                  <a:close/>
                </a:path>
              </a:pathLst>
            </a:custGeom>
            <a:solidFill>
              <a:srgbClr val="1E76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857374" y="3429000"/>
              <a:ext cx="5501005" cy="571500"/>
            </a:xfrm>
            <a:custGeom>
              <a:avLst/>
              <a:gdLst/>
              <a:ahLst/>
              <a:cxnLst/>
              <a:rect l="l" t="t" r="r" b="b"/>
              <a:pathLst>
                <a:path w="5501005" h="571500">
                  <a:moveTo>
                    <a:pt x="4125467" y="0"/>
                  </a:moveTo>
                  <a:lnTo>
                    <a:pt x="1375156" y="0"/>
                  </a:lnTo>
                  <a:lnTo>
                    <a:pt x="1375156" y="285750"/>
                  </a:lnTo>
                  <a:lnTo>
                    <a:pt x="0" y="285750"/>
                  </a:lnTo>
                  <a:lnTo>
                    <a:pt x="2750312" y="571500"/>
                  </a:lnTo>
                  <a:lnTo>
                    <a:pt x="5500751" y="285750"/>
                  </a:lnTo>
                  <a:lnTo>
                    <a:pt x="4125467" y="285750"/>
                  </a:lnTo>
                  <a:lnTo>
                    <a:pt x="4125467" y="0"/>
                  </a:lnTo>
                  <a:close/>
                </a:path>
              </a:pathLst>
            </a:custGeom>
            <a:solidFill>
              <a:srgbClr val="F1A3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637410" y="3401441"/>
              <a:ext cx="5941060" cy="626745"/>
            </a:xfrm>
            <a:custGeom>
              <a:avLst/>
              <a:gdLst/>
              <a:ahLst/>
              <a:cxnLst/>
              <a:rect l="l" t="t" r="r" b="b"/>
              <a:pathLst>
                <a:path w="5941059" h="626745">
                  <a:moveTo>
                    <a:pt x="4372991" y="0"/>
                  </a:moveTo>
                  <a:lnTo>
                    <a:pt x="1567688" y="0"/>
                  </a:lnTo>
                  <a:lnTo>
                    <a:pt x="1567688" y="285750"/>
                  </a:lnTo>
                  <a:lnTo>
                    <a:pt x="1650" y="285750"/>
                  </a:lnTo>
                  <a:lnTo>
                    <a:pt x="0" y="318135"/>
                  </a:lnTo>
                  <a:lnTo>
                    <a:pt x="2970276" y="626745"/>
                  </a:lnTo>
                  <a:lnTo>
                    <a:pt x="3290541" y="593471"/>
                  </a:lnTo>
                  <a:lnTo>
                    <a:pt x="2970276" y="593471"/>
                  </a:lnTo>
                  <a:lnTo>
                    <a:pt x="538368" y="340868"/>
                  </a:lnTo>
                  <a:lnTo>
                    <a:pt x="219963" y="340868"/>
                  </a:lnTo>
                  <a:lnTo>
                    <a:pt x="220526" y="329819"/>
                  </a:lnTo>
                  <a:lnTo>
                    <a:pt x="219963" y="329819"/>
                  </a:lnTo>
                  <a:lnTo>
                    <a:pt x="220518" y="318770"/>
                  </a:lnTo>
                  <a:lnTo>
                    <a:pt x="219963" y="318770"/>
                  </a:lnTo>
                  <a:lnTo>
                    <a:pt x="220471" y="307848"/>
                  </a:lnTo>
                  <a:lnTo>
                    <a:pt x="221066" y="307848"/>
                  </a:lnTo>
                  <a:lnTo>
                    <a:pt x="221614" y="296926"/>
                  </a:lnTo>
                  <a:lnTo>
                    <a:pt x="222201" y="296926"/>
                  </a:lnTo>
                  <a:lnTo>
                    <a:pt x="222757" y="286004"/>
                  </a:lnTo>
                  <a:lnTo>
                    <a:pt x="1600581" y="286004"/>
                  </a:lnTo>
                  <a:lnTo>
                    <a:pt x="1600581" y="33020"/>
                  </a:lnTo>
                  <a:lnTo>
                    <a:pt x="4372991" y="33020"/>
                  </a:lnTo>
                  <a:lnTo>
                    <a:pt x="4372991" y="0"/>
                  </a:lnTo>
                  <a:close/>
                </a:path>
                <a:path w="5941059" h="626745">
                  <a:moveTo>
                    <a:pt x="5718963" y="307964"/>
                  </a:moveTo>
                  <a:lnTo>
                    <a:pt x="2970276" y="593471"/>
                  </a:lnTo>
                  <a:lnTo>
                    <a:pt x="3290541" y="593471"/>
                  </a:lnTo>
                  <a:lnTo>
                    <a:pt x="5721871" y="340868"/>
                  </a:lnTo>
                  <a:lnTo>
                    <a:pt x="5720715" y="340868"/>
                  </a:lnTo>
                  <a:lnTo>
                    <a:pt x="5718963" y="307964"/>
                  </a:lnTo>
                  <a:close/>
                </a:path>
                <a:path w="5941059" h="626745">
                  <a:moveTo>
                    <a:pt x="222757" y="286004"/>
                  </a:moveTo>
                  <a:lnTo>
                    <a:pt x="222198" y="296986"/>
                  </a:lnTo>
                  <a:lnTo>
                    <a:pt x="2970276" y="582422"/>
                  </a:lnTo>
                  <a:lnTo>
                    <a:pt x="3076652" y="571373"/>
                  </a:lnTo>
                  <a:lnTo>
                    <a:pt x="2970276" y="571373"/>
                  </a:lnTo>
                  <a:lnTo>
                    <a:pt x="222757" y="286004"/>
                  </a:lnTo>
                  <a:close/>
                </a:path>
                <a:path w="5941059" h="626745">
                  <a:moveTo>
                    <a:pt x="5717794" y="286004"/>
                  </a:moveTo>
                  <a:lnTo>
                    <a:pt x="2970276" y="571373"/>
                  </a:lnTo>
                  <a:lnTo>
                    <a:pt x="3076652" y="571373"/>
                  </a:lnTo>
                  <a:lnTo>
                    <a:pt x="5718353" y="296986"/>
                  </a:lnTo>
                  <a:lnTo>
                    <a:pt x="5717794" y="286004"/>
                  </a:lnTo>
                  <a:close/>
                </a:path>
                <a:path w="5941059" h="626745">
                  <a:moveTo>
                    <a:pt x="221639" y="307969"/>
                  </a:moveTo>
                  <a:lnTo>
                    <a:pt x="219963" y="340868"/>
                  </a:lnTo>
                  <a:lnTo>
                    <a:pt x="538368" y="340868"/>
                  </a:lnTo>
                  <a:lnTo>
                    <a:pt x="221639" y="307969"/>
                  </a:lnTo>
                  <a:close/>
                </a:path>
                <a:path w="5941059" h="626745">
                  <a:moveTo>
                    <a:pt x="538297" y="329819"/>
                  </a:moveTo>
                  <a:lnTo>
                    <a:pt x="431995" y="329819"/>
                  </a:lnTo>
                  <a:lnTo>
                    <a:pt x="538368" y="340868"/>
                  </a:lnTo>
                  <a:lnTo>
                    <a:pt x="644674" y="340868"/>
                  </a:lnTo>
                  <a:lnTo>
                    <a:pt x="538297" y="329819"/>
                  </a:lnTo>
                  <a:close/>
                </a:path>
                <a:path w="5941059" h="626745">
                  <a:moveTo>
                    <a:pt x="4329049" y="44069"/>
                  </a:moveTo>
                  <a:lnTo>
                    <a:pt x="1611630" y="44069"/>
                  </a:lnTo>
                  <a:lnTo>
                    <a:pt x="1611630" y="329819"/>
                  </a:lnTo>
                  <a:lnTo>
                    <a:pt x="644606" y="329819"/>
                  </a:lnTo>
                  <a:lnTo>
                    <a:pt x="750985" y="340868"/>
                  </a:lnTo>
                  <a:lnTo>
                    <a:pt x="1622678" y="340868"/>
                  </a:lnTo>
                  <a:lnTo>
                    <a:pt x="1622678" y="55118"/>
                  </a:lnTo>
                  <a:lnTo>
                    <a:pt x="4329049" y="55118"/>
                  </a:lnTo>
                  <a:lnTo>
                    <a:pt x="4329049" y="44069"/>
                  </a:lnTo>
                  <a:close/>
                </a:path>
                <a:path w="5941059" h="626745">
                  <a:moveTo>
                    <a:pt x="4329049" y="55118"/>
                  </a:moveTo>
                  <a:lnTo>
                    <a:pt x="4318000" y="55118"/>
                  </a:lnTo>
                  <a:lnTo>
                    <a:pt x="4318000" y="340868"/>
                  </a:lnTo>
                  <a:lnTo>
                    <a:pt x="5189566" y="340868"/>
                  </a:lnTo>
                  <a:lnTo>
                    <a:pt x="5295945" y="329819"/>
                  </a:lnTo>
                  <a:lnTo>
                    <a:pt x="4329049" y="329819"/>
                  </a:lnTo>
                  <a:lnTo>
                    <a:pt x="4329049" y="55118"/>
                  </a:lnTo>
                  <a:close/>
                </a:path>
                <a:path w="5941059" h="626745">
                  <a:moveTo>
                    <a:pt x="5508556" y="329819"/>
                  </a:moveTo>
                  <a:lnTo>
                    <a:pt x="5402254" y="329819"/>
                  </a:lnTo>
                  <a:lnTo>
                    <a:pt x="5295877" y="340868"/>
                  </a:lnTo>
                  <a:lnTo>
                    <a:pt x="5402183" y="340868"/>
                  </a:lnTo>
                  <a:lnTo>
                    <a:pt x="5508556" y="329819"/>
                  </a:lnTo>
                  <a:close/>
                </a:path>
                <a:path w="5941059" h="626745">
                  <a:moveTo>
                    <a:pt x="5720080" y="307848"/>
                  </a:moveTo>
                  <a:lnTo>
                    <a:pt x="5719530" y="307905"/>
                  </a:lnTo>
                  <a:lnTo>
                    <a:pt x="5720715" y="329819"/>
                  </a:lnTo>
                  <a:lnTo>
                    <a:pt x="5720126" y="329819"/>
                  </a:lnTo>
                  <a:lnTo>
                    <a:pt x="5720715" y="340868"/>
                  </a:lnTo>
                  <a:lnTo>
                    <a:pt x="5721871" y="340868"/>
                  </a:lnTo>
                  <a:lnTo>
                    <a:pt x="5934567" y="318770"/>
                  </a:lnTo>
                  <a:lnTo>
                    <a:pt x="5720715" y="318770"/>
                  </a:lnTo>
                  <a:lnTo>
                    <a:pt x="5720080" y="307848"/>
                  </a:lnTo>
                  <a:close/>
                </a:path>
                <a:path w="5941059" h="626745">
                  <a:moveTo>
                    <a:pt x="220471" y="307848"/>
                  </a:moveTo>
                  <a:lnTo>
                    <a:pt x="219963" y="318770"/>
                  </a:lnTo>
                  <a:lnTo>
                    <a:pt x="220518" y="318770"/>
                  </a:lnTo>
                  <a:lnTo>
                    <a:pt x="221060" y="307969"/>
                  </a:lnTo>
                  <a:lnTo>
                    <a:pt x="220471" y="307848"/>
                  </a:lnTo>
                  <a:close/>
                </a:path>
                <a:path w="5941059" h="626745">
                  <a:moveTo>
                    <a:pt x="221063" y="307909"/>
                  </a:moveTo>
                  <a:lnTo>
                    <a:pt x="220518" y="318770"/>
                  </a:lnTo>
                  <a:lnTo>
                    <a:pt x="221089" y="318770"/>
                  </a:lnTo>
                  <a:lnTo>
                    <a:pt x="221639" y="307969"/>
                  </a:lnTo>
                  <a:lnTo>
                    <a:pt x="221063" y="307909"/>
                  </a:lnTo>
                  <a:close/>
                </a:path>
                <a:path w="5941059" h="626745">
                  <a:moveTo>
                    <a:pt x="222198" y="296986"/>
                  </a:moveTo>
                  <a:lnTo>
                    <a:pt x="221639" y="307969"/>
                  </a:lnTo>
                  <a:lnTo>
                    <a:pt x="325622" y="318770"/>
                  </a:lnTo>
                  <a:lnTo>
                    <a:pt x="431921" y="318770"/>
                  </a:lnTo>
                  <a:lnTo>
                    <a:pt x="222198" y="296986"/>
                  </a:lnTo>
                  <a:close/>
                </a:path>
                <a:path w="5941059" h="626745">
                  <a:moveTo>
                    <a:pt x="1600581" y="286004"/>
                  </a:moveTo>
                  <a:lnTo>
                    <a:pt x="222757" y="286004"/>
                  </a:lnTo>
                  <a:lnTo>
                    <a:pt x="538227" y="318770"/>
                  </a:lnTo>
                  <a:lnTo>
                    <a:pt x="1600581" y="318770"/>
                  </a:lnTo>
                  <a:lnTo>
                    <a:pt x="1600581" y="286004"/>
                  </a:lnTo>
                  <a:close/>
                </a:path>
                <a:path w="5941059" h="626745">
                  <a:moveTo>
                    <a:pt x="4372991" y="33020"/>
                  </a:moveTo>
                  <a:lnTo>
                    <a:pt x="4339971" y="33020"/>
                  </a:lnTo>
                  <a:lnTo>
                    <a:pt x="4339971" y="318770"/>
                  </a:lnTo>
                  <a:lnTo>
                    <a:pt x="5402324" y="318770"/>
                  </a:lnTo>
                  <a:lnTo>
                    <a:pt x="5717794" y="286004"/>
                  </a:lnTo>
                  <a:lnTo>
                    <a:pt x="5938914" y="286004"/>
                  </a:lnTo>
                  <a:lnTo>
                    <a:pt x="5938900" y="285750"/>
                  </a:lnTo>
                  <a:lnTo>
                    <a:pt x="4372991" y="285750"/>
                  </a:lnTo>
                  <a:lnTo>
                    <a:pt x="4372991" y="33020"/>
                  </a:lnTo>
                  <a:close/>
                </a:path>
                <a:path w="5941059" h="626745">
                  <a:moveTo>
                    <a:pt x="5718378" y="296984"/>
                  </a:moveTo>
                  <a:lnTo>
                    <a:pt x="5508630" y="318770"/>
                  </a:lnTo>
                  <a:lnTo>
                    <a:pt x="5614929" y="318770"/>
                  </a:lnTo>
                  <a:lnTo>
                    <a:pt x="5718912" y="307969"/>
                  </a:lnTo>
                  <a:lnTo>
                    <a:pt x="5718378" y="296984"/>
                  </a:lnTo>
                  <a:close/>
                </a:path>
                <a:path w="5941059" h="626745">
                  <a:moveTo>
                    <a:pt x="5719530" y="307905"/>
                  </a:moveTo>
                  <a:lnTo>
                    <a:pt x="5718963" y="307969"/>
                  </a:lnTo>
                  <a:lnTo>
                    <a:pt x="5719538" y="318770"/>
                  </a:lnTo>
                  <a:lnTo>
                    <a:pt x="5720117" y="318770"/>
                  </a:lnTo>
                  <a:lnTo>
                    <a:pt x="5719530" y="307905"/>
                  </a:lnTo>
                  <a:close/>
                </a:path>
                <a:path w="5941059" h="626745">
                  <a:moveTo>
                    <a:pt x="5940114" y="307848"/>
                  </a:moveTo>
                  <a:lnTo>
                    <a:pt x="5720080" y="307848"/>
                  </a:lnTo>
                  <a:lnTo>
                    <a:pt x="5720715" y="318770"/>
                  </a:lnTo>
                  <a:lnTo>
                    <a:pt x="5934567" y="318770"/>
                  </a:lnTo>
                  <a:lnTo>
                    <a:pt x="5940679" y="318135"/>
                  </a:lnTo>
                  <a:lnTo>
                    <a:pt x="5940114" y="307848"/>
                  </a:lnTo>
                  <a:close/>
                </a:path>
                <a:path w="5941059" h="626745">
                  <a:moveTo>
                    <a:pt x="221066" y="307848"/>
                  </a:moveTo>
                  <a:lnTo>
                    <a:pt x="220471" y="307848"/>
                  </a:lnTo>
                  <a:lnTo>
                    <a:pt x="221063" y="307909"/>
                  </a:lnTo>
                  <a:close/>
                </a:path>
                <a:path w="5941059" h="626745">
                  <a:moveTo>
                    <a:pt x="5939514" y="296926"/>
                  </a:moveTo>
                  <a:lnTo>
                    <a:pt x="5718937" y="296926"/>
                  </a:lnTo>
                  <a:lnTo>
                    <a:pt x="5719530" y="307905"/>
                  </a:lnTo>
                  <a:lnTo>
                    <a:pt x="5720080" y="307848"/>
                  </a:lnTo>
                  <a:lnTo>
                    <a:pt x="5940114" y="307848"/>
                  </a:lnTo>
                  <a:lnTo>
                    <a:pt x="5939514" y="296926"/>
                  </a:lnTo>
                  <a:close/>
                </a:path>
                <a:path w="5941059" h="626745">
                  <a:moveTo>
                    <a:pt x="222201" y="296926"/>
                  </a:moveTo>
                  <a:lnTo>
                    <a:pt x="221614" y="296926"/>
                  </a:lnTo>
                  <a:lnTo>
                    <a:pt x="222198" y="296986"/>
                  </a:lnTo>
                  <a:close/>
                </a:path>
                <a:path w="5941059" h="626745">
                  <a:moveTo>
                    <a:pt x="5938914" y="286004"/>
                  </a:moveTo>
                  <a:lnTo>
                    <a:pt x="5717794" y="286004"/>
                  </a:lnTo>
                  <a:lnTo>
                    <a:pt x="5718378" y="296984"/>
                  </a:lnTo>
                  <a:lnTo>
                    <a:pt x="5718937" y="296926"/>
                  </a:lnTo>
                  <a:lnTo>
                    <a:pt x="5939514" y="296926"/>
                  </a:lnTo>
                  <a:lnTo>
                    <a:pt x="5938914" y="286004"/>
                  </a:lnTo>
                  <a:close/>
                </a:path>
              </a:pathLst>
            </a:custGeom>
            <a:solidFill>
              <a:srgbClr val="1E76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743204" y="2588259"/>
            <a:ext cx="5055870" cy="1275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2085339" algn="ctr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по </a:t>
            </a:r>
            <a:r>
              <a:rPr sz="18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обязательным </a:t>
            </a:r>
            <a:r>
              <a:rPr sz="1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предметам  </a:t>
            </a:r>
            <a:r>
              <a:rPr sz="1800" b="1" spc="-20" dirty="0">
                <a:solidFill>
                  <a:srgbClr val="FFFFFF"/>
                </a:solidFill>
                <a:latin typeface="Times New Roman"/>
                <a:cs typeface="Times New Roman"/>
              </a:rPr>
              <a:t>(математика</a:t>
            </a:r>
            <a:r>
              <a:rPr sz="18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endParaRPr sz="1800">
              <a:latin typeface="Times New Roman"/>
              <a:cs typeface="Times New Roman"/>
            </a:endParaRPr>
          </a:p>
          <a:p>
            <a:pPr marR="2070100" algn="ctr">
              <a:lnSpc>
                <a:spcPct val="100000"/>
              </a:lnSpc>
            </a:pPr>
            <a:r>
              <a:rPr sz="18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русский</a:t>
            </a:r>
            <a:r>
              <a:rPr sz="1800" b="1" spc="-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язык)</a:t>
            </a:r>
            <a:endParaRPr sz="1800">
              <a:latin typeface="Times New Roman"/>
              <a:cs typeface="Times New Roman"/>
            </a:endParaRPr>
          </a:p>
          <a:p>
            <a:pPr marL="2673985" algn="ctr">
              <a:lnSpc>
                <a:spcPct val="100000"/>
              </a:lnSpc>
            </a:pPr>
            <a:r>
              <a:rPr sz="1400" b="1" spc="-20" dirty="0">
                <a:solidFill>
                  <a:srgbClr val="9B2C2A"/>
                </a:solidFill>
                <a:latin typeface="Times New Roman"/>
                <a:cs typeface="Times New Roman"/>
              </a:rPr>
              <a:t>Результаты </a:t>
            </a:r>
            <a:r>
              <a:rPr sz="1400" b="1" spc="-5" dirty="0">
                <a:solidFill>
                  <a:srgbClr val="9B2C2A"/>
                </a:solidFill>
                <a:latin typeface="Times New Roman"/>
                <a:cs typeface="Times New Roman"/>
              </a:rPr>
              <a:t>ГИА</a:t>
            </a:r>
            <a:r>
              <a:rPr sz="1400" b="1" spc="-35" dirty="0">
                <a:solidFill>
                  <a:srgbClr val="9B2C2A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9B2C2A"/>
                </a:solidFill>
                <a:latin typeface="Times New Roman"/>
                <a:cs typeface="Times New Roman"/>
              </a:rPr>
              <a:t>признаются</a:t>
            </a:r>
            <a:endParaRPr sz="1400">
              <a:latin typeface="Times New Roman"/>
              <a:cs typeface="Times New Roman"/>
            </a:endParaRPr>
          </a:p>
          <a:p>
            <a:pPr marL="2673350" algn="ctr">
              <a:lnSpc>
                <a:spcPct val="100000"/>
              </a:lnSpc>
            </a:pPr>
            <a:r>
              <a:rPr sz="1400" b="1" spc="-15" dirty="0">
                <a:solidFill>
                  <a:srgbClr val="9B2C2A"/>
                </a:solidFill>
                <a:latin typeface="Times New Roman"/>
                <a:cs typeface="Times New Roman"/>
              </a:rPr>
              <a:t>удовлетворительными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2066544" y="50292"/>
            <a:ext cx="7077709" cy="6522084"/>
            <a:chOff x="2066544" y="50292"/>
            <a:chExt cx="7077709" cy="6522084"/>
          </a:xfrm>
        </p:grpSpPr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000875" y="4857775"/>
              <a:ext cx="2143124" cy="17145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66544" y="50292"/>
              <a:ext cx="7022592" cy="685799"/>
            </a:xfrm>
            <a:prstGeom prst="rect">
              <a:avLst/>
            </a:prstGeom>
          </p:spPr>
        </p:pic>
      </p:grp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2195829" y="154432"/>
            <a:ext cx="6769734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5" dirty="0"/>
              <a:t>Аттестат </a:t>
            </a:r>
            <a:r>
              <a:rPr dirty="0"/>
              <a:t>об </a:t>
            </a:r>
            <a:r>
              <a:rPr spc="-20" dirty="0"/>
              <a:t>основном </a:t>
            </a:r>
            <a:r>
              <a:rPr dirty="0"/>
              <a:t>общем</a:t>
            </a:r>
            <a:r>
              <a:rPr spc="-20" dirty="0"/>
              <a:t> </a:t>
            </a:r>
            <a:r>
              <a:rPr spc="-10" dirty="0"/>
              <a:t>образовании</a:t>
            </a:r>
          </a:p>
        </p:txBody>
      </p:sp>
      <p:grpSp>
        <p:nvGrpSpPr>
          <p:cNvPr id="24" name="object 24"/>
          <p:cNvGrpSpPr/>
          <p:nvPr/>
        </p:nvGrpSpPr>
        <p:grpSpPr>
          <a:xfrm>
            <a:off x="2075688" y="615441"/>
            <a:ext cx="7004684" cy="1254760"/>
            <a:chOff x="2075688" y="615441"/>
            <a:chExt cx="7004684" cy="1254760"/>
          </a:xfrm>
        </p:grpSpPr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075688" y="1202436"/>
              <a:ext cx="7004304" cy="667512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2571750" y="642873"/>
              <a:ext cx="5501005" cy="571500"/>
            </a:xfrm>
            <a:custGeom>
              <a:avLst/>
              <a:gdLst/>
              <a:ahLst/>
              <a:cxnLst/>
              <a:rect l="l" t="t" r="r" b="b"/>
              <a:pathLst>
                <a:path w="5501005" h="571500">
                  <a:moveTo>
                    <a:pt x="4125468" y="0"/>
                  </a:moveTo>
                  <a:lnTo>
                    <a:pt x="1375155" y="0"/>
                  </a:lnTo>
                  <a:lnTo>
                    <a:pt x="1375155" y="285750"/>
                  </a:lnTo>
                  <a:lnTo>
                    <a:pt x="0" y="285750"/>
                  </a:lnTo>
                  <a:lnTo>
                    <a:pt x="2750312" y="571500"/>
                  </a:lnTo>
                  <a:lnTo>
                    <a:pt x="5500751" y="285750"/>
                  </a:lnTo>
                  <a:lnTo>
                    <a:pt x="4125468" y="285750"/>
                  </a:lnTo>
                  <a:lnTo>
                    <a:pt x="4125468" y="0"/>
                  </a:lnTo>
                  <a:close/>
                </a:path>
              </a:pathLst>
            </a:custGeom>
            <a:solidFill>
              <a:srgbClr val="F1A3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351786" y="615441"/>
              <a:ext cx="5941060" cy="626745"/>
            </a:xfrm>
            <a:custGeom>
              <a:avLst/>
              <a:gdLst/>
              <a:ahLst/>
              <a:cxnLst/>
              <a:rect l="l" t="t" r="r" b="b"/>
              <a:pathLst>
                <a:path w="5941059" h="626744">
                  <a:moveTo>
                    <a:pt x="4372991" y="0"/>
                  </a:moveTo>
                  <a:lnTo>
                    <a:pt x="1567688" y="0"/>
                  </a:lnTo>
                  <a:lnTo>
                    <a:pt x="1567688" y="285750"/>
                  </a:lnTo>
                  <a:lnTo>
                    <a:pt x="1650" y="285750"/>
                  </a:lnTo>
                  <a:lnTo>
                    <a:pt x="0" y="318008"/>
                  </a:lnTo>
                  <a:lnTo>
                    <a:pt x="2970276" y="626618"/>
                  </a:lnTo>
                  <a:lnTo>
                    <a:pt x="3289319" y="593471"/>
                  </a:lnTo>
                  <a:lnTo>
                    <a:pt x="2970276" y="593471"/>
                  </a:lnTo>
                  <a:lnTo>
                    <a:pt x="538227" y="340741"/>
                  </a:lnTo>
                  <a:lnTo>
                    <a:pt x="219963" y="340741"/>
                  </a:lnTo>
                  <a:lnTo>
                    <a:pt x="220526" y="329692"/>
                  </a:lnTo>
                  <a:lnTo>
                    <a:pt x="219963" y="329692"/>
                  </a:lnTo>
                  <a:lnTo>
                    <a:pt x="220512" y="318770"/>
                  </a:lnTo>
                  <a:lnTo>
                    <a:pt x="219963" y="318770"/>
                  </a:lnTo>
                  <a:lnTo>
                    <a:pt x="220471" y="307721"/>
                  </a:lnTo>
                  <a:lnTo>
                    <a:pt x="221066" y="307721"/>
                  </a:lnTo>
                  <a:lnTo>
                    <a:pt x="221614" y="296799"/>
                  </a:lnTo>
                  <a:lnTo>
                    <a:pt x="222201" y="296799"/>
                  </a:lnTo>
                  <a:lnTo>
                    <a:pt x="222757" y="285877"/>
                  </a:lnTo>
                  <a:lnTo>
                    <a:pt x="1600580" y="285877"/>
                  </a:lnTo>
                  <a:lnTo>
                    <a:pt x="1600580" y="33020"/>
                  </a:lnTo>
                  <a:lnTo>
                    <a:pt x="4372991" y="33020"/>
                  </a:lnTo>
                  <a:lnTo>
                    <a:pt x="4372991" y="0"/>
                  </a:lnTo>
                  <a:close/>
                </a:path>
                <a:path w="5941059" h="626744">
                  <a:moveTo>
                    <a:pt x="5718963" y="307837"/>
                  </a:moveTo>
                  <a:lnTo>
                    <a:pt x="2970276" y="593471"/>
                  </a:lnTo>
                  <a:lnTo>
                    <a:pt x="3289319" y="593471"/>
                  </a:lnTo>
                  <a:lnTo>
                    <a:pt x="5721871" y="340741"/>
                  </a:lnTo>
                  <a:lnTo>
                    <a:pt x="5720715" y="340741"/>
                  </a:lnTo>
                  <a:lnTo>
                    <a:pt x="5718963" y="307837"/>
                  </a:lnTo>
                  <a:close/>
                </a:path>
                <a:path w="5941059" h="626744">
                  <a:moveTo>
                    <a:pt x="222757" y="285877"/>
                  </a:moveTo>
                  <a:lnTo>
                    <a:pt x="222198" y="296859"/>
                  </a:lnTo>
                  <a:lnTo>
                    <a:pt x="2970276" y="582422"/>
                  </a:lnTo>
                  <a:lnTo>
                    <a:pt x="3076604" y="571373"/>
                  </a:lnTo>
                  <a:lnTo>
                    <a:pt x="2970276" y="571373"/>
                  </a:lnTo>
                  <a:lnTo>
                    <a:pt x="222757" y="285877"/>
                  </a:lnTo>
                  <a:close/>
                </a:path>
                <a:path w="5941059" h="626744">
                  <a:moveTo>
                    <a:pt x="5717794" y="285877"/>
                  </a:moveTo>
                  <a:lnTo>
                    <a:pt x="2970276" y="571373"/>
                  </a:lnTo>
                  <a:lnTo>
                    <a:pt x="3076604" y="571373"/>
                  </a:lnTo>
                  <a:lnTo>
                    <a:pt x="5718353" y="296859"/>
                  </a:lnTo>
                  <a:lnTo>
                    <a:pt x="5717794" y="285877"/>
                  </a:lnTo>
                  <a:close/>
                </a:path>
                <a:path w="5941059" h="626744">
                  <a:moveTo>
                    <a:pt x="221639" y="307842"/>
                  </a:moveTo>
                  <a:lnTo>
                    <a:pt x="219963" y="340741"/>
                  </a:lnTo>
                  <a:lnTo>
                    <a:pt x="538227" y="340741"/>
                  </a:lnTo>
                  <a:lnTo>
                    <a:pt x="221639" y="307842"/>
                  </a:lnTo>
                  <a:close/>
                </a:path>
                <a:path w="5941059" h="626744">
                  <a:moveTo>
                    <a:pt x="538157" y="329692"/>
                  </a:moveTo>
                  <a:lnTo>
                    <a:pt x="431901" y="329692"/>
                  </a:lnTo>
                  <a:lnTo>
                    <a:pt x="538227" y="340741"/>
                  </a:lnTo>
                  <a:lnTo>
                    <a:pt x="644485" y="340741"/>
                  </a:lnTo>
                  <a:lnTo>
                    <a:pt x="538157" y="329692"/>
                  </a:lnTo>
                  <a:close/>
                </a:path>
                <a:path w="5941059" h="626744">
                  <a:moveTo>
                    <a:pt x="4329048" y="43942"/>
                  </a:moveTo>
                  <a:lnTo>
                    <a:pt x="1611629" y="43942"/>
                  </a:lnTo>
                  <a:lnTo>
                    <a:pt x="1611629" y="329692"/>
                  </a:lnTo>
                  <a:lnTo>
                    <a:pt x="644418" y="329692"/>
                  </a:lnTo>
                  <a:lnTo>
                    <a:pt x="750750" y="340741"/>
                  </a:lnTo>
                  <a:lnTo>
                    <a:pt x="1622678" y="340741"/>
                  </a:lnTo>
                  <a:lnTo>
                    <a:pt x="1622678" y="54991"/>
                  </a:lnTo>
                  <a:lnTo>
                    <a:pt x="4329048" y="54991"/>
                  </a:lnTo>
                  <a:lnTo>
                    <a:pt x="4329048" y="43942"/>
                  </a:lnTo>
                  <a:close/>
                </a:path>
                <a:path w="5941059" h="626744">
                  <a:moveTo>
                    <a:pt x="4329048" y="54991"/>
                  </a:moveTo>
                  <a:lnTo>
                    <a:pt x="4317999" y="54991"/>
                  </a:lnTo>
                  <a:lnTo>
                    <a:pt x="4317999" y="340741"/>
                  </a:lnTo>
                  <a:lnTo>
                    <a:pt x="5189801" y="340741"/>
                  </a:lnTo>
                  <a:lnTo>
                    <a:pt x="5296133" y="329692"/>
                  </a:lnTo>
                  <a:lnTo>
                    <a:pt x="4329048" y="329692"/>
                  </a:lnTo>
                  <a:lnTo>
                    <a:pt x="4329048" y="54991"/>
                  </a:lnTo>
                  <a:close/>
                </a:path>
                <a:path w="5941059" h="626744">
                  <a:moveTo>
                    <a:pt x="5508650" y="329692"/>
                  </a:moveTo>
                  <a:lnTo>
                    <a:pt x="5402394" y="329692"/>
                  </a:lnTo>
                  <a:lnTo>
                    <a:pt x="5296066" y="340741"/>
                  </a:lnTo>
                  <a:lnTo>
                    <a:pt x="5402324" y="340741"/>
                  </a:lnTo>
                  <a:lnTo>
                    <a:pt x="5508650" y="329692"/>
                  </a:lnTo>
                  <a:close/>
                </a:path>
                <a:path w="5941059" h="626744">
                  <a:moveTo>
                    <a:pt x="5720080" y="307721"/>
                  </a:moveTo>
                  <a:lnTo>
                    <a:pt x="5719530" y="307778"/>
                  </a:lnTo>
                  <a:lnTo>
                    <a:pt x="5720715" y="329692"/>
                  </a:lnTo>
                  <a:lnTo>
                    <a:pt x="5720126" y="329692"/>
                  </a:lnTo>
                  <a:lnTo>
                    <a:pt x="5720715" y="340741"/>
                  </a:lnTo>
                  <a:lnTo>
                    <a:pt x="5721871" y="340741"/>
                  </a:lnTo>
                  <a:lnTo>
                    <a:pt x="5933344" y="318770"/>
                  </a:lnTo>
                  <a:lnTo>
                    <a:pt x="5720715" y="318770"/>
                  </a:lnTo>
                  <a:lnTo>
                    <a:pt x="5720080" y="307721"/>
                  </a:lnTo>
                  <a:close/>
                </a:path>
                <a:path w="5941059" h="626744">
                  <a:moveTo>
                    <a:pt x="220471" y="307721"/>
                  </a:moveTo>
                  <a:lnTo>
                    <a:pt x="219963" y="318770"/>
                  </a:lnTo>
                  <a:lnTo>
                    <a:pt x="220512" y="318770"/>
                  </a:lnTo>
                  <a:lnTo>
                    <a:pt x="221060" y="307842"/>
                  </a:lnTo>
                  <a:lnTo>
                    <a:pt x="220471" y="307721"/>
                  </a:lnTo>
                  <a:close/>
                </a:path>
                <a:path w="5941059" h="626744">
                  <a:moveTo>
                    <a:pt x="221063" y="307782"/>
                  </a:moveTo>
                  <a:lnTo>
                    <a:pt x="220512" y="318770"/>
                  </a:lnTo>
                  <a:lnTo>
                    <a:pt x="221082" y="318770"/>
                  </a:lnTo>
                  <a:lnTo>
                    <a:pt x="221639" y="307842"/>
                  </a:lnTo>
                  <a:lnTo>
                    <a:pt x="221063" y="307782"/>
                  </a:lnTo>
                  <a:close/>
                </a:path>
                <a:path w="5941059" h="626744">
                  <a:moveTo>
                    <a:pt x="222198" y="296859"/>
                  </a:moveTo>
                  <a:lnTo>
                    <a:pt x="221639" y="307842"/>
                  </a:lnTo>
                  <a:lnTo>
                    <a:pt x="326797" y="318770"/>
                  </a:lnTo>
                  <a:lnTo>
                    <a:pt x="433050" y="318770"/>
                  </a:lnTo>
                  <a:lnTo>
                    <a:pt x="222198" y="296859"/>
                  </a:lnTo>
                  <a:close/>
                </a:path>
                <a:path w="5941059" h="626744">
                  <a:moveTo>
                    <a:pt x="1600580" y="285877"/>
                  </a:moveTo>
                  <a:lnTo>
                    <a:pt x="222757" y="285877"/>
                  </a:lnTo>
                  <a:lnTo>
                    <a:pt x="539309" y="318770"/>
                  </a:lnTo>
                  <a:lnTo>
                    <a:pt x="1600580" y="318770"/>
                  </a:lnTo>
                  <a:lnTo>
                    <a:pt x="1600580" y="285877"/>
                  </a:lnTo>
                  <a:close/>
                </a:path>
                <a:path w="5941059" h="626744">
                  <a:moveTo>
                    <a:pt x="4372991" y="33020"/>
                  </a:moveTo>
                  <a:lnTo>
                    <a:pt x="4339970" y="33020"/>
                  </a:lnTo>
                  <a:lnTo>
                    <a:pt x="4339970" y="318770"/>
                  </a:lnTo>
                  <a:lnTo>
                    <a:pt x="5401242" y="318770"/>
                  </a:lnTo>
                  <a:lnTo>
                    <a:pt x="5717794" y="285877"/>
                  </a:lnTo>
                  <a:lnTo>
                    <a:pt x="5938907" y="285877"/>
                  </a:lnTo>
                  <a:lnTo>
                    <a:pt x="5938900" y="285750"/>
                  </a:lnTo>
                  <a:lnTo>
                    <a:pt x="4372991" y="285750"/>
                  </a:lnTo>
                  <a:lnTo>
                    <a:pt x="4372991" y="33020"/>
                  </a:lnTo>
                  <a:close/>
                </a:path>
                <a:path w="5941059" h="626744">
                  <a:moveTo>
                    <a:pt x="5718378" y="296857"/>
                  </a:moveTo>
                  <a:lnTo>
                    <a:pt x="5507501" y="318770"/>
                  </a:lnTo>
                  <a:lnTo>
                    <a:pt x="5613754" y="318770"/>
                  </a:lnTo>
                  <a:lnTo>
                    <a:pt x="5718912" y="307842"/>
                  </a:lnTo>
                  <a:lnTo>
                    <a:pt x="5718378" y="296857"/>
                  </a:lnTo>
                  <a:close/>
                </a:path>
                <a:path w="5941059" h="626744">
                  <a:moveTo>
                    <a:pt x="5719530" y="307778"/>
                  </a:moveTo>
                  <a:lnTo>
                    <a:pt x="5718963" y="307842"/>
                  </a:lnTo>
                  <a:lnTo>
                    <a:pt x="5719545" y="318770"/>
                  </a:lnTo>
                  <a:lnTo>
                    <a:pt x="5720124" y="318770"/>
                  </a:lnTo>
                  <a:lnTo>
                    <a:pt x="5719530" y="307778"/>
                  </a:lnTo>
                  <a:close/>
                </a:path>
                <a:path w="5941059" h="626744">
                  <a:moveTo>
                    <a:pt x="5940112" y="307721"/>
                  </a:moveTo>
                  <a:lnTo>
                    <a:pt x="5720080" y="307721"/>
                  </a:lnTo>
                  <a:lnTo>
                    <a:pt x="5720715" y="318770"/>
                  </a:lnTo>
                  <a:lnTo>
                    <a:pt x="5933344" y="318770"/>
                  </a:lnTo>
                  <a:lnTo>
                    <a:pt x="5940679" y="318008"/>
                  </a:lnTo>
                  <a:lnTo>
                    <a:pt x="5940112" y="307721"/>
                  </a:lnTo>
                  <a:close/>
                </a:path>
                <a:path w="5941059" h="626744">
                  <a:moveTo>
                    <a:pt x="221066" y="307721"/>
                  </a:moveTo>
                  <a:lnTo>
                    <a:pt x="220471" y="307721"/>
                  </a:lnTo>
                  <a:lnTo>
                    <a:pt x="221063" y="307782"/>
                  </a:lnTo>
                  <a:close/>
                </a:path>
                <a:path w="5941059" h="626744">
                  <a:moveTo>
                    <a:pt x="5939509" y="296799"/>
                  </a:moveTo>
                  <a:lnTo>
                    <a:pt x="5718937" y="296799"/>
                  </a:lnTo>
                  <a:lnTo>
                    <a:pt x="5719530" y="307778"/>
                  </a:lnTo>
                  <a:lnTo>
                    <a:pt x="5720080" y="307721"/>
                  </a:lnTo>
                  <a:lnTo>
                    <a:pt x="5940112" y="307721"/>
                  </a:lnTo>
                  <a:lnTo>
                    <a:pt x="5939509" y="296799"/>
                  </a:lnTo>
                  <a:close/>
                </a:path>
                <a:path w="5941059" h="626744">
                  <a:moveTo>
                    <a:pt x="222201" y="296799"/>
                  </a:moveTo>
                  <a:lnTo>
                    <a:pt x="221614" y="296799"/>
                  </a:lnTo>
                  <a:lnTo>
                    <a:pt x="222198" y="296859"/>
                  </a:lnTo>
                  <a:close/>
                </a:path>
                <a:path w="5941059" h="626744">
                  <a:moveTo>
                    <a:pt x="5938907" y="285877"/>
                  </a:moveTo>
                  <a:lnTo>
                    <a:pt x="5717794" y="285877"/>
                  </a:lnTo>
                  <a:lnTo>
                    <a:pt x="5718378" y="296857"/>
                  </a:lnTo>
                  <a:lnTo>
                    <a:pt x="5718937" y="296799"/>
                  </a:lnTo>
                  <a:lnTo>
                    <a:pt x="5939509" y="296799"/>
                  </a:lnTo>
                  <a:lnTo>
                    <a:pt x="5938907" y="285877"/>
                  </a:lnTo>
                  <a:close/>
                </a:path>
              </a:pathLst>
            </a:custGeom>
            <a:solidFill>
              <a:srgbClr val="1E76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2812288" y="683768"/>
            <a:ext cx="5537835" cy="9182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9270" algn="ctr">
              <a:lnSpc>
                <a:spcPct val="100000"/>
              </a:lnSpc>
              <a:spcBef>
                <a:spcPts val="95"/>
              </a:spcBef>
            </a:pPr>
            <a:r>
              <a:rPr sz="2000" b="1" dirty="0">
                <a:solidFill>
                  <a:srgbClr val="9B2C2A"/>
                </a:solidFill>
                <a:latin typeface="Times New Roman"/>
                <a:cs typeface="Times New Roman"/>
              </a:rPr>
              <a:t>Выдается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при </a:t>
            </a:r>
            <a:r>
              <a:rPr sz="18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успешном </a:t>
            </a:r>
            <a:r>
              <a:rPr sz="1800" b="1" spc="-20" dirty="0">
                <a:solidFill>
                  <a:srgbClr val="FFFFFF"/>
                </a:solidFill>
                <a:latin typeface="Times New Roman"/>
                <a:cs typeface="Times New Roman"/>
              </a:rPr>
              <a:t>прохождении </a:t>
            </a:r>
            <a:r>
              <a:rPr sz="1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ГИА-9 по </a:t>
            </a:r>
            <a:r>
              <a:rPr sz="1800" b="1" dirty="0">
                <a:solidFill>
                  <a:srgbClr val="FFFFFF"/>
                </a:solidFill>
                <a:latin typeface="Times New Roman"/>
                <a:cs typeface="Times New Roman"/>
              </a:rPr>
              <a:t>4-м</a:t>
            </a:r>
            <a:r>
              <a:rPr sz="1800" b="1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предметам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643</TotalTime>
  <Words>1275</Words>
  <Application>Microsoft Office PowerPoint</Application>
  <PresentationFormat>Экран (4:3)</PresentationFormat>
  <Paragraphs>186</Paragraphs>
  <Slides>30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42" baseType="lpstr">
      <vt:lpstr>Arial</vt:lpstr>
      <vt:lpstr>Times New Roman</vt:lpstr>
      <vt:lpstr>Calibri</vt:lpstr>
      <vt:lpstr>PT Sans</vt:lpstr>
      <vt:lpstr>MS PGothic</vt:lpstr>
      <vt:lpstr>Century Gothic</vt:lpstr>
      <vt:lpstr>Monotype Corsiva</vt:lpstr>
      <vt:lpstr>Lucida Sans Unicode</vt:lpstr>
      <vt:lpstr>Wingdings</vt:lpstr>
      <vt:lpstr>DejaVu Sans</vt:lpstr>
      <vt:lpstr>Cambria</vt:lpstr>
      <vt:lpstr>Office Theme</vt:lpstr>
      <vt:lpstr>Презентация PowerPoint</vt:lpstr>
      <vt:lpstr>Нормативные правовые акты ГИА</vt:lpstr>
      <vt:lpstr>Категории участников ГИА-9</vt:lpstr>
      <vt:lpstr>Количество и перечень экзаменов</vt:lpstr>
      <vt:lpstr>Формы проведения ГИА</vt:lpstr>
      <vt:lpstr>Региональная проверочная работа по математике</vt:lpstr>
      <vt:lpstr>Допуск к государственной итоговой  аттестации</vt:lpstr>
      <vt:lpstr>Презентация PowerPoint</vt:lpstr>
      <vt:lpstr>Аттестат об основном общем образовании</vt:lpstr>
      <vt:lpstr>Подача заявления на участие в ГИА</vt:lpstr>
      <vt:lpstr>Допуск к ГИА в 11 классе </vt:lpstr>
      <vt:lpstr>Презентация PowerPoint</vt:lpstr>
      <vt:lpstr>Итоговое сочинение  (как условие допуска к ГИА) </vt:lpstr>
      <vt:lpstr>Оценки в аттестат</vt:lpstr>
      <vt:lpstr>ОБ ОСОБЕННОСТЯХ ВЫДАЧИ  МЕДАЛЕЙ "ЗА ОСОБЫЕ УСПЕХИ В УЧЕНИИ" </vt:lpstr>
      <vt:lpstr>ОБ ОСОБЕННОСТЯХ вручения Почетного знака Губернатора Саратовской области «За отличие в учебе»</vt:lpstr>
      <vt:lpstr>ОБ ОСОБЕННОСТЯХ вручения Нагрудного знака главы муниципального образования  «Город Саратов»  «За особые успехи в обучении»</vt:lpstr>
      <vt:lpstr>Презентация PowerPoint</vt:lpstr>
      <vt:lpstr>Участники ГИА - имеют право</vt:lpstr>
      <vt:lpstr>Участникам ГИА ЗАПРЕЩАЕТСЯ</vt:lpstr>
      <vt:lpstr>Презентация PowerPoint</vt:lpstr>
      <vt:lpstr>Презентация PowerPoint</vt:lpstr>
      <vt:lpstr>Демонстрационные варианты контрольных  измерительных материалов (КИМ) ГИА-9,11</vt:lpstr>
      <vt:lpstr>http://www.sarrcoko.ru/</vt:lpstr>
      <vt:lpstr>Презентация PowerPoint</vt:lpstr>
      <vt:lpstr>     Сайт школы:  https://gim108-sar.gosuslugi.ru/ ://shk76-sar.gosuslugi.ru/https://shk76-sar.gosuslugi.ru/</vt:lpstr>
      <vt:lpstr>Проект расписания ГИА-9 в 2025 году</vt:lpstr>
      <vt:lpstr>Проект расписания ГИА-11 в 2025 году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Инструкция  для руководителей пунктов проведения экзаменов с печатью КИМ, привлекаемых к проведению ГИА (ЕГЭ) в 2016 году</dc:title>
  <dc:creator>Елена Сомкина</dc:creator>
  <cp:lastModifiedBy>User</cp:lastModifiedBy>
  <cp:revision>32</cp:revision>
  <cp:lastPrinted>2024-09-09T05:21:19Z</cp:lastPrinted>
  <dcterms:created xsi:type="dcterms:W3CDTF">2020-06-05T20:06:36Z</dcterms:created>
  <dcterms:modified xsi:type="dcterms:W3CDTF">2024-10-24T13:02:53Z</dcterms:modified>
</cp:coreProperties>
</file>